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95" r:id="rId2"/>
    <p:sldId id="479" r:id="rId3"/>
    <p:sldId id="302" r:id="rId4"/>
    <p:sldId id="379" r:id="rId5"/>
    <p:sldId id="486" r:id="rId6"/>
    <p:sldId id="489" r:id="rId7"/>
    <p:sldId id="480" r:id="rId8"/>
    <p:sldId id="481" r:id="rId9"/>
    <p:sldId id="450" r:id="rId10"/>
    <p:sldId id="497" r:id="rId11"/>
    <p:sldId id="455" r:id="rId12"/>
    <p:sldId id="458" r:id="rId13"/>
    <p:sldId id="492" r:id="rId14"/>
    <p:sldId id="459" r:id="rId15"/>
    <p:sldId id="460" r:id="rId16"/>
    <p:sldId id="484" r:id="rId17"/>
    <p:sldId id="461" r:id="rId18"/>
    <p:sldId id="447" r:id="rId19"/>
    <p:sldId id="462" r:id="rId20"/>
    <p:sldId id="463" r:id="rId21"/>
    <p:sldId id="467" r:id="rId22"/>
    <p:sldId id="494" r:id="rId23"/>
    <p:sldId id="500" r:id="rId24"/>
    <p:sldId id="466" r:id="rId25"/>
    <p:sldId id="501" r:id="rId26"/>
    <p:sldId id="502" r:id="rId27"/>
    <p:sldId id="504" r:id="rId28"/>
    <p:sldId id="503" r:id="rId29"/>
    <p:sldId id="445" r:id="rId30"/>
    <p:sldId id="376" r:id="rId31"/>
    <p:sldId id="468" r:id="rId32"/>
    <p:sldId id="483" r:id="rId33"/>
    <p:sldId id="471" r:id="rId34"/>
    <p:sldId id="476" r:id="rId35"/>
    <p:sldId id="498" r:id="rId36"/>
    <p:sldId id="499" r:id="rId37"/>
    <p:sldId id="477" r:id="rId38"/>
    <p:sldId id="338" r:id="rId39"/>
    <p:sldId id="390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0000FF"/>
    <a:srgbClr val="138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47" autoAdjust="0"/>
    <p:restoredTop sz="95559" autoAdjust="0"/>
  </p:normalViewPr>
  <p:slideViewPr>
    <p:cSldViewPr>
      <p:cViewPr>
        <p:scale>
          <a:sx n="75" d="100"/>
          <a:sy n="75" d="100"/>
        </p:scale>
        <p:origin x="-748" y="-340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FCB8C-3828-4B41-B776-2F8610B090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4DA64B-885C-46DF-B7D2-521CAE57FA98}">
      <dgm:prSet phldrT="[Text]" custT="1"/>
      <dgm:spPr>
        <a:solidFill>
          <a:srgbClr val="138F13"/>
        </a:solidFill>
      </dgm:spPr>
      <dgm:t>
        <a:bodyPr/>
        <a:lstStyle/>
        <a:p>
          <a:r>
            <a:rPr lang="en-US" sz="2600" b="1" dirty="0" smtClean="0">
              <a:latin typeface="Arial" pitchFamily="34" charset="0"/>
              <a:cs typeface="Arial" pitchFamily="34" charset="0"/>
            </a:rPr>
            <a:t> OXY DÒNG THẤP</a:t>
          </a:r>
          <a:endParaRPr lang="en-US" sz="2600" b="1" dirty="0">
            <a:latin typeface="Arial" pitchFamily="34" charset="0"/>
            <a:cs typeface="Arial" pitchFamily="34" charset="0"/>
          </a:endParaRPr>
        </a:p>
      </dgm:t>
    </dgm:pt>
    <dgm:pt modelId="{E206F15C-B4C8-4542-A0A5-CA17D268FFF8}" type="parTrans" cxnId="{F8CA120E-40C3-4D1A-A386-29F7824FA8D5}">
      <dgm:prSet/>
      <dgm:spPr/>
      <dgm:t>
        <a:bodyPr/>
        <a:lstStyle/>
        <a:p>
          <a:endParaRPr lang="en-US"/>
        </a:p>
      </dgm:t>
    </dgm:pt>
    <dgm:pt modelId="{EE42659C-9861-47AE-817E-7CC9DEA724A3}" type="sibTrans" cxnId="{F8CA120E-40C3-4D1A-A386-29F7824FA8D5}">
      <dgm:prSet/>
      <dgm:spPr/>
      <dgm:t>
        <a:bodyPr/>
        <a:lstStyle/>
        <a:p>
          <a:endParaRPr lang="en-US"/>
        </a:p>
      </dgm:t>
    </dgm:pt>
    <dgm:pt modelId="{2B13133F-821D-4EB4-ADB9-A4BBA7B6CA69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Thiết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bị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chỉ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đáp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ứng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một</a:t>
          </a:r>
          <a:r>
            <a: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phần</a:t>
          </a:r>
          <a:r>
            <a: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dòng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hít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vào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của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NB</a:t>
          </a:r>
        </a:p>
      </dgm:t>
    </dgm:pt>
    <dgm:pt modelId="{993D5435-5C5A-4551-9FE0-C86958830ABD}" type="parTrans" cxnId="{BAAF027B-B422-40B3-8A23-1C49B5AF7D81}">
      <dgm:prSet/>
      <dgm:spPr/>
      <dgm:t>
        <a:bodyPr/>
        <a:lstStyle/>
        <a:p>
          <a:endParaRPr lang="en-US"/>
        </a:p>
      </dgm:t>
    </dgm:pt>
    <dgm:pt modelId="{8E9C77DD-4D8C-40AE-855A-9DF9E916C1B3}" type="sibTrans" cxnId="{BAAF027B-B422-40B3-8A23-1C49B5AF7D81}">
      <dgm:prSet/>
      <dgm:spPr/>
      <dgm:t>
        <a:bodyPr/>
        <a:lstStyle/>
        <a:p>
          <a:endParaRPr lang="en-US"/>
        </a:p>
      </dgm:t>
    </dgm:pt>
    <dgm:pt modelId="{62EA8256-6FC8-402E-824C-9C477E689412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Kiểu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thở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và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tần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số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thở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sẽ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ảnh</a:t>
          </a:r>
          <a:r>
            <a: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hưởng</a:t>
          </a:r>
          <a:r>
            <a: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Fi02</a:t>
          </a:r>
        </a:p>
      </dgm:t>
    </dgm:pt>
    <dgm:pt modelId="{1BB93FC0-2CB0-4193-A9FE-73B0DA013E20}" type="parTrans" cxnId="{207CBCBC-2CF2-4338-9E66-6FF94D607BBB}">
      <dgm:prSet/>
      <dgm:spPr/>
      <dgm:t>
        <a:bodyPr/>
        <a:lstStyle/>
        <a:p>
          <a:endParaRPr lang="en-US"/>
        </a:p>
      </dgm:t>
    </dgm:pt>
    <dgm:pt modelId="{13F4A412-87A7-4571-AB8B-ACFEE1797D89}" type="sibTrans" cxnId="{207CBCBC-2CF2-4338-9E66-6FF94D607BBB}">
      <dgm:prSet/>
      <dgm:spPr/>
      <dgm:t>
        <a:bodyPr/>
        <a:lstStyle/>
        <a:p>
          <a:endParaRPr lang="en-US"/>
        </a:p>
      </dgm:t>
    </dgm:pt>
    <dgm:pt modelId="{B2496E20-4D02-4381-959E-8F1F2FA98E02}">
      <dgm:prSet phldrT="[Text]" custT="1"/>
      <dgm:spPr>
        <a:solidFill>
          <a:srgbClr val="138F13"/>
        </a:solidFill>
      </dgm:spPr>
      <dgm:t>
        <a:bodyPr/>
        <a:lstStyle/>
        <a:p>
          <a:r>
            <a:rPr lang="en-US" sz="2600" b="1" dirty="0" smtClean="0">
              <a:latin typeface="Arial" pitchFamily="34" charset="0"/>
              <a:cs typeface="Arial" pitchFamily="34" charset="0"/>
            </a:rPr>
            <a:t>OXY DÒNG CAO</a:t>
          </a:r>
          <a:endParaRPr lang="en-US" sz="2600" b="1" dirty="0">
            <a:latin typeface="Arial" pitchFamily="34" charset="0"/>
            <a:cs typeface="Arial" pitchFamily="34" charset="0"/>
          </a:endParaRPr>
        </a:p>
      </dgm:t>
    </dgm:pt>
    <dgm:pt modelId="{1DF24172-28AE-4AF8-84D6-76B110066E1B}" type="parTrans" cxnId="{5AFB4B52-C74C-46D9-8DBC-CD69B63B4496}">
      <dgm:prSet/>
      <dgm:spPr/>
      <dgm:t>
        <a:bodyPr/>
        <a:lstStyle/>
        <a:p>
          <a:endParaRPr lang="en-US"/>
        </a:p>
      </dgm:t>
    </dgm:pt>
    <dgm:pt modelId="{4938673E-9864-4AA0-B8F2-14B0D310E801}" type="sibTrans" cxnId="{5AFB4B52-C74C-46D9-8DBC-CD69B63B4496}">
      <dgm:prSet/>
      <dgm:spPr/>
      <dgm:t>
        <a:bodyPr/>
        <a:lstStyle/>
        <a:p>
          <a:endParaRPr lang="en-US"/>
        </a:p>
      </dgm:t>
    </dgm:pt>
    <dgm:pt modelId="{DC0E8CAE-320D-4A75-BE58-C3749C31FC6D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Thiết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bị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đáp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ứng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được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hoàn</a:t>
          </a:r>
          <a:r>
            <a: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toàn</a:t>
          </a:r>
          <a:r>
            <a: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dòng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hít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vào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của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người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bệnh</a:t>
          </a:r>
          <a:endParaRPr lang="en-US" sz="24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48E40EAC-56A6-4852-8BB3-CE9D18550458}" type="parTrans" cxnId="{3A92F149-18DA-480C-93B8-8B12B2B4218D}">
      <dgm:prSet/>
      <dgm:spPr/>
      <dgm:t>
        <a:bodyPr/>
        <a:lstStyle/>
        <a:p>
          <a:endParaRPr lang="en-US"/>
        </a:p>
      </dgm:t>
    </dgm:pt>
    <dgm:pt modelId="{0B5DB279-6F56-4274-A664-BE64A1ABB607}" type="sibTrans" cxnId="{3A92F149-18DA-480C-93B8-8B12B2B4218D}">
      <dgm:prSet/>
      <dgm:spPr/>
      <dgm:t>
        <a:bodyPr/>
        <a:lstStyle/>
        <a:p>
          <a:endParaRPr lang="en-US"/>
        </a:p>
      </dgm:t>
    </dgm:pt>
    <dgm:pt modelId="{9FF66416-F8CD-4994-AA6F-3E2B3D9D71BF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Kiểu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thở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và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tần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số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thở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 </a:t>
          </a:r>
          <a:r>
            <a:rPr lang="en-US" sz="2400" b="1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không</a:t>
          </a:r>
          <a:r>
            <a: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bị</a:t>
          </a:r>
          <a:r>
            <a: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ảnh</a:t>
          </a:r>
          <a:r>
            <a: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hưởng</a:t>
          </a:r>
          <a:r>
            <a: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Fi02</a:t>
          </a:r>
        </a:p>
      </dgm:t>
    </dgm:pt>
    <dgm:pt modelId="{EDBC0B94-400D-456E-98B5-859FA22CA316}" type="parTrans" cxnId="{420CAC17-BEE6-4FC8-92A5-16989399A95E}">
      <dgm:prSet/>
      <dgm:spPr/>
      <dgm:t>
        <a:bodyPr/>
        <a:lstStyle/>
        <a:p>
          <a:endParaRPr lang="en-US"/>
        </a:p>
      </dgm:t>
    </dgm:pt>
    <dgm:pt modelId="{E0F4E88A-CE5C-4362-955E-AB77B06045C2}" type="sibTrans" cxnId="{420CAC17-BEE6-4FC8-92A5-16989399A95E}">
      <dgm:prSet/>
      <dgm:spPr/>
      <dgm:t>
        <a:bodyPr/>
        <a:lstStyle/>
        <a:p>
          <a:endParaRPr lang="en-US"/>
        </a:p>
      </dgm:t>
    </dgm:pt>
    <dgm:pt modelId="{3A46589D-9688-42A0-8F77-8BC8AA376A8A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en-US" sz="24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E04A19D0-3033-4E82-8F97-61C65AD003D9}" type="parTrans" cxnId="{6F9ACE96-74AB-4D79-AD94-095BCD04ED6C}">
      <dgm:prSet/>
      <dgm:spPr/>
      <dgm:t>
        <a:bodyPr/>
        <a:lstStyle/>
        <a:p>
          <a:endParaRPr lang="en-US"/>
        </a:p>
      </dgm:t>
    </dgm:pt>
    <dgm:pt modelId="{D6390626-B0AF-4284-96F0-217D6FABCE2B}" type="sibTrans" cxnId="{6F9ACE96-74AB-4D79-AD94-095BCD04ED6C}">
      <dgm:prSet/>
      <dgm:spPr/>
      <dgm:t>
        <a:bodyPr/>
        <a:lstStyle/>
        <a:p>
          <a:endParaRPr lang="en-US"/>
        </a:p>
      </dgm:t>
    </dgm:pt>
    <dgm:pt modelId="{0FF8BDEE-ADD5-4F9C-8BCB-E8E86493C9D8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en-US" sz="24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F978658A-92AC-4257-B8A8-212DE698F76A}" type="parTrans" cxnId="{FA9527EF-C2C8-42D4-A6D5-3D13CA3405D2}">
      <dgm:prSet/>
      <dgm:spPr/>
      <dgm:t>
        <a:bodyPr/>
        <a:lstStyle/>
        <a:p>
          <a:endParaRPr lang="en-US"/>
        </a:p>
      </dgm:t>
    </dgm:pt>
    <dgm:pt modelId="{88C16810-BEB3-4674-940E-4B5D3C4665C9}" type="sibTrans" cxnId="{FA9527EF-C2C8-42D4-A6D5-3D13CA3405D2}">
      <dgm:prSet/>
      <dgm:spPr/>
      <dgm:t>
        <a:bodyPr/>
        <a:lstStyle/>
        <a:p>
          <a:endParaRPr lang="en-US"/>
        </a:p>
      </dgm:t>
    </dgm:pt>
    <dgm:pt modelId="{F0997B89-80D1-48BC-AB80-6D96B516F92A}" type="pres">
      <dgm:prSet presAssocID="{267FCB8C-3828-4B41-B776-2F8610B090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3C7A26-6AEA-4EB8-A13E-9C8651F51495}" type="pres">
      <dgm:prSet presAssocID="{424DA64B-885C-46DF-B7D2-521CAE57FA98}" presName="composite" presStyleCnt="0"/>
      <dgm:spPr/>
    </dgm:pt>
    <dgm:pt modelId="{E6DD40B9-9E95-4BB9-AC09-44200C14766A}" type="pres">
      <dgm:prSet presAssocID="{424DA64B-885C-46DF-B7D2-521CAE57FA98}" presName="parTx" presStyleLbl="alignNode1" presStyleIdx="0" presStyleCnt="2" custLinFactNeighborX="82" custLinFactNeighborY="-18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8F142-F04A-46DF-8512-CDE31B946815}" type="pres">
      <dgm:prSet presAssocID="{424DA64B-885C-46DF-B7D2-521CAE57FA9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B3F3A-4799-44D3-921B-C5FA2E3D6394}" type="pres">
      <dgm:prSet presAssocID="{EE42659C-9861-47AE-817E-7CC9DEA724A3}" presName="space" presStyleCnt="0"/>
      <dgm:spPr/>
    </dgm:pt>
    <dgm:pt modelId="{8BD9BA12-21D5-4E18-A0D9-14041AC20ADC}" type="pres">
      <dgm:prSet presAssocID="{B2496E20-4D02-4381-959E-8F1F2FA98E02}" presName="composite" presStyleCnt="0"/>
      <dgm:spPr/>
    </dgm:pt>
    <dgm:pt modelId="{7AC96402-E727-4932-869C-6FDC9F86E58B}" type="pres">
      <dgm:prSet presAssocID="{B2496E20-4D02-4381-959E-8F1F2FA98E0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64D9C-4566-47F6-9649-EE1B7AC44E36}" type="pres">
      <dgm:prSet presAssocID="{B2496E20-4D02-4381-959E-8F1F2FA98E0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FB4B52-C74C-46D9-8DBC-CD69B63B4496}" srcId="{267FCB8C-3828-4B41-B776-2F8610B090BC}" destId="{B2496E20-4D02-4381-959E-8F1F2FA98E02}" srcOrd="1" destOrd="0" parTransId="{1DF24172-28AE-4AF8-84D6-76B110066E1B}" sibTransId="{4938673E-9864-4AA0-B8F2-14B0D310E801}"/>
    <dgm:cxn modelId="{355D634F-103F-4909-BB6D-4DCF28FAFDC9}" type="presOf" srcId="{267FCB8C-3828-4B41-B776-2F8610B090BC}" destId="{F0997B89-80D1-48BC-AB80-6D96B516F92A}" srcOrd="0" destOrd="0" presId="urn:microsoft.com/office/officeart/2005/8/layout/hList1"/>
    <dgm:cxn modelId="{D938D128-2708-4872-810B-B948F11A08BF}" type="presOf" srcId="{62EA8256-6FC8-402E-824C-9C477E689412}" destId="{D0E8F142-F04A-46DF-8512-CDE31B946815}" srcOrd="0" destOrd="2" presId="urn:microsoft.com/office/officeart/2005/8/layout/hList1"/>
    <dgm:cxn modelId="{3439CE00-723B-44D1-A0F8-7BA3E2882F92}" type="presOf" srcId="{2B13133F-821D-4EB4-ADB9-A4BBA7B6CA69}" destId="{D0E8F142-F04A-46DF-8512-CDE31B946815}" srcOrd="0" destOrd="0" presId="urn:microsoft.com/office/officeart/2005/8/layout/hList1"/>
    <dgm:cxn modelId="{F7DEFE34-9A62-4F08-ACAB-88B13FD315DB}" type="presOf" srcId="{B2496E20-4D02-4381-959E-8F1F2FA98E02}" destId="{7AC96402-E727-4932-869C-6FDC9F86E58B}" srcOrd="0" destOrd="0" presId="urn:microsoft.com/office/officeart/2005/8/layout/hList1"/>
    <dgm:cxn modelId="{FA9527EF-C2C8-42D4-A6D5-3D13CA3405D2}" srcId="{424DA64B-885C-46DF-B7D2-521CAE57FA98}" destId="{0FF8BDEE-ADD5-4F9C-8BCB-E8E86493C9D8}" srcOrd="1" destOrd="0" parTransId="{F978658A-92AC-4257-B8A8-212DE698F76A}" sibTransId="{88C16810-BEB3-4674-940E-4B5D3C4665C9}"/>
    <dgm:cxn modelId="{F8CA120E-40C3-4D1A-A386-29F7824FA8D5}" srcId="{267FCB8C-3828-4B41-B776-2F8610B090BC}" destId="{424DA64B-885C-46DF-B7D2-521CAE57FA98}" srcOrd="0" destOrd="0" parTransId="{E206F15C-B4C8-4542-A0A5-CA17D268FFF8}" sibTransId="{EE42659C-9861-47AE-817E-7CC9DEA724A3}"/>
    <dgm:cxn modelId="{6725B7BD-65EC-4ED8-A5B6-1409FAF8BECB}" type="presOf" srcId="{0FF8BDEE-ADD5-4F9C-8BCB-E8E86493C9D8}" destId="{D0E8F142-F04A-46DF-8512-CDE31B946815}" srcOrd="0" destOrd="1" presId="urn:microsoft.com/office/officeart/2005/8/layout/hList1"/>
    <dgm:cxn modelId="{207CBCBC-2CF2-4338-9E66-6FF94D607BBB}" srcId="{424DA64B-885C-46DF-B7D2-521CAE57FA98}" destId="{62EA8256-6FC8-402E-824C-9C477E689412}" srcOrd="2" destOrd="0" parTransId="{1BB93FC0-2CB0-4193-A9FE-73B0DA013E20}" sibTransId="{13F4A412-87A7-4571-AB8B-ACFEE1797D89}"/>
    <dgm:cxn modelId="{25AB5839-0D09-440A-A73C-5C2B4251D902}" type="presOf" srcId="{424DA64B-885C-46DF-B7D2-521CAE57FA98}" destId="{E6DD40B9-9E95-4BB9-AC09-44200C14766A}" srcOrd="0" destOrd="0" presId="urn:microsoft.com/office/officeart/2005/8/layout/hList1"/>
    <dgm:cxn modelId="{3A92F149-18DA-480C-93B8-8B12B2B4218D}" srcId="{B2496E20-4D02-4381-959E-8F1F2FA98E02}" destId="{DC0E8CAE-320D-4A75-BE58-C3749C31FC6D}" srcOrd="0" destOrd="0" parTransId="{48E40EAC-56A6-4852-8BB3-CE9D18550458}" sibTransId="{0B5DB279-6F56-4274-A664-BE64A1ABB607}"/>
    <dgm:cxn modelId="{420CAC17-BEE6-4FC8-92A5-16989399A95E}" srcId="{B2496E20-4D02-4381-959E-8F1F2FA98E02}" destId="{9FF66416-F8CD-4994-AA6F-3E2B3D9D71BF}" srcOrd="2" destOrd="0" parTransId="{EDBC0B94-400D-456E-98B5-859FA22CA316}" sibTransId="{E0F4E88A-CE5C-4362-955E-AB77B06045C2}"/>
    <dgm:cxn modelId="{663160B8-5A79-46E7-9B7D-3EEC4135E08E}" type="presOf" srcId="{9FF66416-F8CD-4994-AA6F-3E2B3D9D71BF}" destId="{54464D9C-4566-47F6-9649-EE1B7AC44E36}" srcOrd="0" destOrd="2" presId="urn:microsoft.com/office/officeart/2005/8/layout/hList1"/>
    <dgm:cxn modelId="{BAAF027B-B422-40B3-8A23-1C49B5AF7D81}" srcId="{424DA64B-885C-46DF-B7D2-521CAE57FA98}" destId="{2B13133F-821D-4EB4-ADB9-A4BBA7B6CA69}" srcOrd="0" destOrd="0" parTransId="{993D5435-5C5A-4551-9FE0-C86958830ABD}" sibTransId="{8E9C77DD-4D8C-40AE-855A-9DF9E916C1B3}"/>
    <dgm:cxn modelId="{6F9ACE96-74AB-4D79-AD94-095BCD04ED6C}" srcId="{B2496E20-4D02-4381-959E-8F1F2FA98E02}" destId="{3A46589D-9688-42A0-8F77-8BC8AA376A8A}" srcOrd="1" destOrd="0" parTransId="{E04A19D0-3033-4E82-8F97-61C65AD003D9}" sibTransId="{D6390626-B0AF-4284-96F0-217D6FABCE2B}"/>
    <dgm:cxn modelId="{1052FD27-63F5-4342-A55C-AF2611FA2D29}" type="presOf" srcId="{3A46589D-9688-42A0-8F77-8BC8AA376A8A}" destId="{54464D9C-4566-47F6-9649-EE1B7AC44E36}" srcOrd="0" destOrd="1" presId="urn:microsoft.com/office/officeart/2005/8/layout/hList1"/>
    <dgm:cxn modelId="{0C68851F-2047-4314-AF79-926F1082C3A2}" type="presOf" srcId="{DC0E8CAE-320D-4A75-BE58-C3749C31FC6D}" destId="{54464D9C-4566-47F6-9649-EE1B7AC44E36}" srcOrd="0" destOrd="0" presId="urn:microsoft.com/office/officeart/2005/8/layout/hList1"/>
    <dgm:cxn modelId="{F44818AA-B031-49EE-B18A-B6C947B78A3A}" type="presParOf" srcId="{F0997B89-80D1-48BC-AB80-6D96B516F92A}" destId="{2D3C7A26-6AEA-4EB8-A13E-9C8651F51495}" srcOrd="0" destOrd="0" presId="urn:microsoft.com/office/officeart/2005/8/layout/hList1"/>
    <dgm:cxn modelId="{ADBF4E3A-5336-4F70-AB82-1917C4009119}" type="presParOf" srcId="{2D3C7A26-6AEA-4EB8-A13E-9C8651F51495}" destId="{E6DD40B9-9E95-4BB9-AC09-44200C14766A}" srcOrd="0" destOrd="0" presId="urn:microsoft.com/office/officeart/2005/8/layout/hList1"/>
    <dgm:cxn modelId="{BC69638E-BC5B-49AF-9CED-05F072BCDA34}" type="presParOf" srcId="{2D3C7A26-6AEA-4EB8-A13E-9C8651F51495}" destId="{D0E8F142-F04A-46DF-8512-CDE31B946815}" srcOrd="1" destOrd="0" presId="urn:microsoft.com/office/officeart/2005/8/layout/hList1"/>
    <dgm:cxn modelId="{D69F7D51-7EAA-42DB-BF25-8F3EA19D32FC}" type="presParOf" srcId="{F0997B89-80D1-48BC-AB80-6D96B516F92A}" destId="{CE1B3F3A-4799-44D3-921B-C5FA2E3D6394}" srcOrd="1" destOrd="0" presId="urn:microsoft.com/office/officeart/2005/8/layout/hList1"/>
    <dgm:cxn modelId="{D949B8EE-8E36-46D7-924D-6C1ACD57AC0E}" type="presParOf" srcId="{F0997B89-80D1-48BC-AB80-6D96B516F92A}" destId="{8BD9BA12-21D5-4E18-A0D9-14041AC20ADC}" srcOrd="2" destOrd="0" presId="urn:microsoft.com/office/officeart/2005/8/layout/hList1"/>
    <dgm:cxn modelId="{45872146-7AA6-44A8-B982-58E6D3D85F52}" type="presParOf" srcId="{8BD9BA12-21D5-4E18-A0D9-14041AC20ADC}" destId="{7AC96402-E727-4932-869C-6FDC9F86E58B}" srcOrd="0" destOrd="0" presId="urn:microsoft.com/office/officeart/2005/8/layout/hList1"/>
    <dgm:cxn modelId="{9986ADA0-EC4D-453F-8BD5-16AD6813ACDA}" type="presParOf" srcId="{8BD9BA12-21D5-4E18-A0D9-14041AC20ADC}" destId="{54464D9C-4566-47F6-9649-EE1B7AC44E3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FCB8C-3828-4B41-B776-2F8610B090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4DA64B-885C-46DF-B7D2-521CAE57FA98}">
      <dgm:prSet phldrT="[Text]" custT="1"/>
      <dgm:spPr>
        <a:solidFill>
          <a:srgbClr val="138F13"/>
        </a:solidFill>
      </dgm:spPr>
      <dgm:t>
        <a:bodyPr/>
        <a:lstStyle/>
        <a:p>
          <a:r>
            <a:rPr lang="en-US" sz="2600" b="1" dirty="0" smtClean="0">
              <a:latin typeface="Arial" pitchFamily="34" charset="0"/>
              <a:cs typeface="Arial" pitchFamily="34" charset="0"/>
            </a:rPr>
            <a:t>OXY DÒNG THẤP</a:t>
          </a:r>
          <a:endParaRPr lang="en-US" sz="2600" b="1" dirty="0">
            <a:latin typeface="Arial" pitchFamily="34" charset="0"/>
            <a:cs typeface="Arial" pitchFamily="34" charset="0"/>
          </a:endParaRPr>
        </a:p>
      </dgm:t>
    </dgm:pt>
    <dgm:pt modelId="{E206F15C-B4C8-4542-A0A5-CA17D268FFF8}" type="parTrans" cxnId="{F8CA120E-40C3-4D1A-A386-29F7824FA8D5}">
      <dgm:prSet/>
      <dgm:spPr/>
      <dgm:t>
        <a:bodyPr/>
        <a:lstStyle/>
        <a:p>
          <a:endParaRPr lang="en-US"/>
        </a:p>
      </dgm:t>
    </dgm:pt>
    <dgm:pt modelId="{EE42659C-9861-47AE-817E-7CC9DEA724A3}" type="sibTrans" cxnId="{F8CA120E-40C3-4D1A-A386-29F7824FA8D5}">
      <dgm:prSet/>
      <dgm:spPr/>
      <dgm:t>
        <a:bodyPr/>
        <a:lstStyle/>
        <a:p>
          <a:endParaRPr lang="en-US"/>
        </a:p>
      </dgm:t>
    </dgm:pt>
    <dgm:pt modelId="{2B13133F-821D-4EB4-ADB9-A4BBA7B6CA69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35000"/>
            </a:lnSpc>
            <a:spcAft>
              <a:spcPts val="0"/>
            </a:spcAft>
          </a:pP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Ống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thông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hai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đường</a:t>
          </a:r>
          <a:endParaRPr lang="en-US" sz="24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993D5435-5C5A-4551-9FE0-C86958830ABD}" type="parTrans" cxnId="{BAAF027B-B422-40B3-8A23-1C49B5AF7D81}">
      <dgm:prSet/>
      <dgm:spPr/>
      <dgm:t>
        <a:bodyPr/>
        <a:lstStyle/>
        <a:p>
          <a:endParaRPr lang="en-US"/>
        </a:p>
      </dgm:t>
    </dgm:pt>
    <dgm:pt modelId="{8E9C77DD-4D8C-40AE-855A-9DF9E916C1B3}" type="sibTrans" cxnId="{BAAF027B-B422-40B3-8A23-1C49B5AF7D81}">
      <dgm:prSet/>
      <dgm:spPr/>
      <dgm:t>
        <a:bodyPr/>
        <a:lstStyle/>
        <a:p>
          <a:endParaRPr lang="en-US"/>
        </a:p>
      </dgm:t>
    </dgm:pt>
    <dgm:pt modelId="{B2496E20-4D02-4381-959E-8F1F2FA98E02}">
      <dgm:prSet phldrT="[Text]" custT="1"/>
      <dgm:spPr>
        <a:solidFill>
          <a:srgbClr val="138F13"/>
        </a:solidFill>
      </dgm:spPr>
      <dgm:t>
        <a:bodyPr/>
        <a:lstStyle/>
        <a:p>
          <a:r>
            <a:rPr lang="en-US" sz="2600" b="1" dirty="0" smtClean="0">
              <a:latin typeface="Arial" pitchFamily="34" charset="0"/>
              <a:cs typeface="Arial" pitchFamily="34" charset="0"/>
            </a:rPr>
            <a:t>OXY DÒNG CAO</a:t>
          </a:r>
          <a:endParaRPr lang="en-US" sz="2600" b="1" dirty="0">
            <a:latin typeface="Arial" pitchFamily="34" charset="0"/>
            <a:cs typeface="Arial" pitchFamily="34" charset="0"/>
          </a:endParaRPr>
        </a:p>
      </dgm:t>
    </dgm:pt>
    <dgm:pt modelId="{1DF24172-28AE-4AF8-84D6-76B110066E1B}" type="parTrans" cxnId="{5AFB4B52-C74C-46D9-8DBC-CD69B63B4496}">
      <dgm:prSet/>
      <dgm:spPr/>
      <dgm:t>
        <a:bodyPr/>
        <a:lstStyle/>
        <a:p>
          <a:endParaRPr lang="en-US"/>
        </a:p>
      </dgm:t>
    </dgm:pt>
    <dgm:pt modelId="{4938673E-9864-4AA0-B8F2-14B0D310E801}" type="sibTrans" cxnId="{5AFB4B52-C74C-46D9-8DBC-CD69B63B4496}">
      <dgm:prSet/>
      <dgm:spPr/>
      <dgm:t>
        <a:bodyPr/>
        <a:lstStyle/>
        <a:p>
          <a:endParaRPr lang="en-US"/>
        </a:p>
      </dgm:t>
    </dgm:pt>
    <dgm:pt modelId="{DC0E8CAE-320D-4A75-BE58-C3749C31FC6D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25000"/>
            </a:lnSpc>
            <a:spcAft>
              <a:spcPts val="0"/>
            </a:spcAft>
          </a:pP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Mặt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nạ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venturi</a:t>
          </a:r>
          <a:endParaRPr lang="en-US" sz="24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48E40EAC-56A6-4852-8BB3-CE9D18550458}" type="parTrans" cxnId="{3A92F149-18DA-480C-93B8-8B12B2B4218D}">
      <dgm:prSet/>
      <dgm:spPr/>
      <dgm:t>
        <a:bodyPr/>
        <a:lstStyle/>
        <a:p>
          <a:endParaRPr lang="en-US"/>
        </a:p>
      </dgm:t>
    </dgm:pt>
    <dgm:pt modelId="{0B5DB279-6F56-4274-A664-BE64A1ABB607}" type="sibTrans" cxnId="{3A92F149-18DA-480C-93B8-8B12B2B4218D}">
      <dgm:prSet/>
      <dgm:spPr/>
      <dgm:t>
        <a:bodyPr/>
        <a:lstStyle/>
        <a:p>
          <a:endParaRPr lang="en-US"/>
        </a:p>
      </dgm:t>
    </dgm:pt>
    <dgm:pt modelId="{32FB3735-24E2-46B6-B5E9-AE4F3F09C889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35000"/>
            </a:lnSpc>
            <a:spcAft>
              <a:spcPts val="0"/>
            </a:spcAft>
          </a:pP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Mặt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nạ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đơn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giản</a:t>
          </a:r>
          <a:endParaRPr lang="en-US" sz="24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7AB1E83F-6B10-4095-B658-1B8FABF80C6A}" type="parTrans" cxnId="{C711ADD6-16F9-454F-A9EE-350BF35BA0DB}">
      <dgm:prSet/>
      <dgm:spPr/>
      <dgm:t>
        <a:bodyPr/>
        <a:lstStyle/>
        <a:p>
          <a:endParaRPr lang="en-US"/>
        </a:p>
      </dgm:t>
    </dgm:pt>
    <dgm:pt modelId="{0A93E43D-015C-465E-8826-3D96ABE09AC4}" type="sibTrans" cxnId="{C711ADD6-16F9-454F-A9EE-350BF35BA0DB}">
      <dgm:prSet/>
      <dgm:spPr/>
      <dgm:t>
        <a:bodyPr/>
        <a:lstStyle/>
        <a:p>
          <a:endParaRPr lang="en-US"/>
        </a:p>
      </dgm:t>
    </dgm:pt>
    <dgm:pt modelId="{93DC551A-FC4B-4C05-9D7D-3FC680EE022C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35000"/>
            </a:lnSpc>
            <a:spcAft>
              <a:spcPts val="0"/>
            </a:spcAft>
          </a:pP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Mặt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nạ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hít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lại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một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phần</a:t>
          </a:r>
          <a:endParaRPr lang="en-US" sz="24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0F23EE9F-6B40-4EB6-9474-6DA45DDA2157}" type="parTrans" cxnId="{0B29F092-C778-42E8-8724-F5EEB5033609}">
      <dgm:prSet/>
      <dgm:spPr/>
      <dgm:t>
        <a:bodyPr/>
        <a:lstStyle/>
        <a:p>
          <a:endParaRPr lang="en-US"/>
        </a:p>
      </dgm:t>
    </dgm:pt>
    <dgm:pt modelId="{9AC5BBD3-DA17-43C2-AFCF-05107D9FADEC}" type="sibTrans" cxnId="{0B29F092-C778-42E8-8724-F5EEB5033609}">
      <dgm:prSet/>
      <dgm:spPr/>
      <dgm:t>
        <a:bodyPr/>
        <a:lstStyle/>
        <a:p>
          <a:endParaRPr lang="en-US"/>
        </a:p>
      </dgm:t>
    </dgm:pt>
    <dgm:pt modelId="{D598AEF6-2B70-4BDB-8A1E-3E4509AD7402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35000"/>
            </a:lnSpc>
            <a:spcAft>
              <a:spcPts val="0"/>
            </a:spcAft>
          </a:pP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Mặt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nạ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không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hít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lại</a:t>
          </a:r>
          <a:endParaRPr lang="en-US" sz="24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DCE877E0-E1D4-4594-B9A6-D514FAC8751A}" type="parTrans" cxnId="{3D9CD09A-E2A8-4562-8C6A-7B49995BCD96}">
      <dgm:prSet/>
      <dgm:spPr/>
      <dgm:t>
        <a:bodyPr/>
        <a:lstStyle/>
        <a:p>
          <a:endParaRPr lang="en-US"/>
        </a:p>
      </dgm:t>
    </dgm:pt>
    <dgm:pt modelId="{23405341-6C14-433F-82B2-46C1B1500F6F}" type="sibTrans" cxnId="{3D9CD09A-E2A8-4562-8C6A-7B49995BCD96}">
      <dgm:prSet/>
      <dgm:spPr/>
      <dgm:t>
        <a:bodyPr/>
        <a:lstStyle/>
        <a:p>
          <a:endParaRPr lang="en-US"/>
        </a:p>
      </dgm:t>
    </dgm:pt>
    <dgm:pt modelId="{504383C4-94C4-456A-A4AC-C6F22E09FC1D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25000"/>
            </a:lnSpc>
            <a:spcAft>
              <a:spcPts val="0"/>
            </a:spcAft>
          </a:pP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Lều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oxy</a:t>
          </a:r>
        </a:p>
      </dgm:t>
    </dgm:pt>
    <dgm:pt modelId="{C58A5362-38D6-48B3-B177-2ADD0A0B239C}" type="parTrans" cxnId="{67528102-5F6C-4A05-9030-37F95E9E6E71}">
      <dgm:prSet/>
      <dgm:spPr/>
      <dgm:t>
        <a:bodyPr/>
        <a:lstStyle/>
        <a:p>
          <a:endParaRPr lang="en-US"/>
        </a:p>
      </dgm:t>
    </dgm:pt>
    <dgm:pt modelId="{DD2ACB10-C7E7-4637-B873-35CBE9B5ED2E}" type="sibTrans" cxnId="{67528102-5F6C-4A05-9030-37F95E9E6E71}">
      <dgm:prSet/>
      <dgm:spPr/>
      <dgm:t>
        <a:bodyPr/>
        <a:lstStyle/>
        <a:p>
          <a:endParaRPr lang="en-US"/>
        </a:p>
      </dgm:t>
    </dgm:pt>
    <dgm:pt modelId="{C1D09B41-589F-4F5C-BB2D-613222D9841F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35000"/>
            </a:lnSpc>
            <a:spcAft>
              <a:spcPts val="0"/>
            </a:spcAft>
          </a:pP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Nelaton</a:t>
          </a:r>
          <a:endParaRPr lang="en-US" sz="24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175C919C-E69B-4E7C-9CEC-97625DEC43E4}" type="parTrans" cxnId="{432344F2-1D3C-49FB-BC36-8C162FB3A12B}">
      <dgm:prSet/>
      <dgm:spPr/>
      <dgm:t>
        <a:bodyPr/>
        <a:lstStyle/>
        <a:p>
          <a:endParaRPr lang="en-US"/>
        </a:p>
      </dgm:t>
    </dgm:pt>
    <dgm:pt modelId="{4CEDAE77-B2D2-4DCC-9404-8F43501FCCD0}" type="sibTrans" cxnId="{432344F2-1D3C-49FB-BC36-8C162FB3A12B}">
      <dgm:prSet/>
      <dgm:spPr/>
      <dgm:t>
        <a:bodyPr/>
        <a:lstStyle/>
        <a:p>
          <a:endParaRPr lang="en-US"/>
        </a:p>
      </dgm:t>
    </dgm:pt>
    <dgm:pt modelId="{46FBEAFE-73AC-4404-9603-B5C086C77CAF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35000"/>
            </a:lnSpc>
            <a:spcAft>
              <a:spcPts val="0"/>
            </a:spcAft>
          </a:pP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Qua NKQ/ MKQ</a:t>
          </a:r>
        </a:p>
      </dgm:t>
    </dgm:pt>
    <dgm:pt modelId="{82875787-9359-4FFA-94F1-C3673A116129}" type="parTrans" cxnId="{4635D8CA-ED1A-462A-9D3A-2941CAA27630}">
      <dgm:prSet/>
      <dgm:spPr/>
      <dgm:t>
        <a:bodyPr/>
        <a:lstStyle/>
        <a:p>
          <a:endParaRPr lang="en-US"/>
        </a:p>
      </dgm:t>
    </dgm:pt>
    <dgm:pt modelId="{15D1DB76-5F01-4F63-89D5-AEFF7971A584}" type="sibTrans" cxnId="{4635D8CA-ED1A-462A-9D3A-2941CAA27630}">
      <dgm:prSet/>
      <dgm:spPr/>
      <dgm:t>
        <a:bodyPr/>
        <a:lstStyle/>
        <a:p>
          <a:endParaRPr lang="en-US"/>
        </a:p>
      </dgm:t>
    </dgm:pt>
    <dgm:pt modelId="{0B32A15D-9BE9-4D53-8F9B-BBB8F9F90228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lnSpc>
              <a:spcPct val="125000"/>
            </a:lnSpc>
            <a:spcAft>
              <a:spcPts val="0"/>
            </a:spcAft>
          </a:pPr>
          <a:r>
            <a:rPr lang="en-US" sz="2400" b="1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Mũ</a:t>
          </a:r>
          <a:r>
            <a: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oxy</a:t>
          </a:r>
        </a:p>
      </dgm:t>
    </dgm:pt>
    <dgm:pt modelId="{BBC98FE6-5F06-4A47-85B6-46DFBEE11E67}" type="parTrans" cxnId="{80D8BD0A-2A89-4937-A7A6-966CFE41ED2F}">
      <dgm:prSet/>
      <dgm:spPr/>
      <dgm:t>
        <a:bodyPr/>
        <a:lstStyle/>
        <a:p>
          <a:endParaRPr lang="en-US"/>
        </a:p>
      </dgm:t>
    </dgm:pt>
    <dgm:pt modelId="{B4E9B8E7-9CD7-4449-81F1-CAAF768717D9}" type="sibTrans" cxnId="{80D8BD0A-2A89-4937-A7A6-966CFE41ED2F}">
      <dgm:prSet/>
      <dgm:spPr/>
      <dgm:t>
        <a:bodyPr/>
        <a:lstStyle/>
        <a:p>
          <a:endParaRPr lang="en-US"/>
        </a:p>
      </dgm:t>
    </dgm:pt>
    <dgm:pt modelId="{F0997B89-80D1-48BC-AB80-6D96B516F92A}" type="pres">
      <dgm:prSet presAssocID="{267FCB8C-3828-4B41-B776-2F8610B090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3C7A26-6AEA-4EB8-A13E-9C8651F51495}" type="pres">
      <dgm:prSet presAssocID="{424DA64B-885C-46DF-B7D2-521CAE57FA98}" presName="composite" presStyleCnt="0"/>
      <dgm:spPr/>
    </dgm:pt>
    <dgm:pt modelId="{E6DD40B9-9E95-4BB9-AC09-44200C14766A}" type="pres">
      <dgm:prSet presAssocID="{424DA64B-885C-46DF-B7D2-521CAE57FA9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8F142-F04A-46DF-8512-CDE31B946815}" type="pres">
      <dgm:prSet presAssocID="{424DA64B-885C-46DF-B7D2-521CAE57FA9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B3F3A-4799-44D3-921B-C5FA2E3D6394}" type="pres">
      <dgm:prSet presAssocID="{EE42659C-9861-47AE-817E-7CC9DEA724A3}" presName="space" presStyleCnt="0"/>
      <dgm:spPr/>
    </dgm:pt>
    <dgm:pt modelId="{8BD9BA12-21D5-4E18-A0D9-14041AC20ADC}" type="pres">
      <dgm:prSet presAssocID="{B2496E20-4D02-4381-959E-8F1F2FA98E02}" presName="composite" presStyleCnt="0"/>
      <dgm:spPr/>
    </dgm:pt>
    <dgm:pt modelId="{7AC96402-E727-4932-869C-6FDC9F86E58B}" type="pres">
      <dgm:prSet presAssocID="{B2496E20-4D02-4381-959E-8F1F2FA98E0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64D9C-4566-47F6-9649-EE1B7AC44E36}" type="pres">
      <dgm:prSet presAssocID="{B2496E20-4D02-4381-959E-8F1F2FA98E0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29F092-C778-42E8-8724-F5EEB5033609}" srcId="{424DA64B-885C-46DF-B7D2-521CAE57FA98}" destId="{93DC551A-FC4B-4C05-9D7D-3FC680EE022C}" srcOrd="2" destOrd="0" parTransId="{0F23EE9F-6B40-4EB6-9474-6DA45DDA2157}" sibTransId="{9AC5BBD3-DA17-43C2-AFCF-05107D9FADEC}"/>
    <dgm:cxn modelId="{5AFB4B52-C74C-46D9-8DBC-CD69B63B4496}" srcId="{267FCB8C-3828-4B41-B776-2F8610B090BC}" destId="{B2496E20-4D02-4381-959E-8F1F2FA98E02}" srcOrd="1" destOrd="0" parTransId="{1DF24172-28AE-4AF8-84D6-76B110066E1B}" sibTransId="{4938673E-9864-4AA0-B8F2-14B0D310E801}"/>
    <dgm:cxn modelId="{3D9CD09A-E2A8-4562-8C6A-7B49995BCD96}" srcId="{424DA64B-885C-46DF-B7D2-521CAE57FA98}" destId="{D598AEF6-2B70-4BDB-8A1E-3E4509AD7402}" srcOrd="3" destOrd="0" parTransId="{DCE877E0-E1D4-4594-B9A6-D514FAC8751A}" sibTransId="{23405341-6C14-433F-82B2-46C1B1500F6F}"/>
    <dgm:cxn modelId="{29D1C30F-B7A7-49E1-BBBA-672F677935CB}" type="presOf" srcId="{0B32A15D-9BE9-4D53-8F9B-BBB8F9F90228}" destId="{54464D9C-4566-47F6-9649-EE1B7AC44E36}" srcOrd="0" destOrd="2" presId="urn:microsoft.com/office/officeart/2005/8/layout/hList1"/>
    <dgm:cxn modelId="{DEA34DA4-0A6A-4B46-83E6-E44997819589}" type="presOf" srcId="{424DA64B-885C-46DF-B7D2-521CAE57FA98}" destId="{E6DD40B9-9E95-4BB9-AC09-44200C14766A}" srcOrd="0" destOrd="0" presId="urn:microsoft.com/office/officeart/2005/8/layout/hList1"/>
    <dgm:cxn modelId="{F8CA120E-40C3-4D1A-A386-29F7824FA8D5}" srcId="{267FCB8C-3828-4B41-B776-2F8610B090BC}" destId="{424DA64B-885C-46DF-B7D2-521CAE57FA98}" srcOrd="0" destOrd="0" parTransId="{E206F15C-B4C8-4542-A0A5-CA17D268FFF8}" sibTransId="{EE42659C-9861-47AE-817E-7CC9DEA724A3}"/>
    <dgm:cxn modelId="{6DF1211A-DB9F-4455-A041-B195D0882598}" type="presOf" srcId="{C1D09B41-589F-4F5C-BB2D-613222D9841F}" destId="{D0E8F142-F04A-46DF-8512-CDE31B946815}" srcOrd="0" destOrd="4" presId="urn:microsoft.com/office/officeart/2005/8/layout/hList1"/>
    <dgm:cxn modelId="{95BBAC99-9EF2-4332-A18E-0DF8B24BBA50}" type="presOf" srcId="{504383C4-94C4-456A-A4AC-C6F22E09FC1D}" destId="{54464D9C-4566-47F6-9649-EE1B7AC44E36}" srcOrd="0" destOrd="1" presId="urn:microsoft.com/office/officeart/2005/8/layout/hList1"/>
    <dgm:cxn modelId="{432344F2-1D3C-49FB-BC36-8C162FB3A12B}" srcId="{424DA64B-885C-46DF-B7D2-521CAE57FA98}" destId="{C1D09B41-589F-4F5C-BB2D-613222D9841F}" srcOrd="4" destOrd="0" parTransId="{175C919C-E69B-4E7C-9CEC-97625DEC43E4}" sibTransId="{4CEDAE77-B2D2-4DCC-9404-8F43501FCCD0}"/>
    <dgm:cxn modelId="{3A92F149-18DA-480C-93B8-8B12B2B4218D}" srcId="{B2496E20-4D02-4381-959E-8F1F2FA98E02}" destId="{DC0E8CAE-320D-4A75-BE58-C3749C31FC6D}" srcOrd="0" destOrd="0" parTransId="{48E40EAC-56A6-4852-8BB3-CE9D18550458}" sibTransId="{0B5DB279-6F56-4274-A664-BE64A1ABB607}"/>
    <dgm:cxn modelId="{BAAF027B-B422-40B3-8A23-1C49B5AF7D81}" srcId="{424DA64B-885C-46DF-B7D2-521CAE57FA98}" destId="{2B13133F-821D-4EB4-ADB9-A4BBA7B6CA69}" srcOrd="0" destOrd="0" parTransId="{993D5435-5C5A-4551-9FE0-C86958830ABD}" sibTransId="{8E9C77DD-4D8C-40AE-855A-9DF9E916C1B3}"/>
    <dgm:cxn modelId="{58A2F7E1-EF1C-4C17-B9FA-81185C4B9370}" type="presOf" srcId="{93DC551A-FC4B-4C05-9D7D-3FC680EE022C}" destId="{D0E8F142-F04A-46DF-8512-CDE31B946815}" srcOrd="0" destOrd="2" presId="urn:microsoft.com/office/officeart/2005/8/layout/hList1"/>
    <dgm:cxn modelId="{C711ADD6-16F9-454F-A9EE-350BF35BA0DB}" srcId="{424DA64B-885C-46DF-B7D2-521CAE57FA98}" destId="{32FB3735-24E2-46B6-B5E9-AE4F3F09C889}" srcOrd="1" destOrd="0" parTransId="{7AB1E83F-6B10-4095-B658-1B8FABF80C6A}" sibTransId="{0A93E43D-015C-465E-8826-3D96ABE09AC4}"/>
    <dgm:cxn modelId="{67528102-5F6C-4A05-9030-37F95E9E6E71}" srcId="{B2496E20-4D02-4381-959E-8F1F2FA98E02}" destId="{504383C4-94C4-456A-A4AC-C6F22E09FC1D}" srcOrd="1" destOrd="0" parTransId="{C58A5362-38D6-48B3-B177-2ADD0A0B239C}" sibTransId="{DD2ACB10-C7E7-4637-B873-35CBE9B5ED2E}"/>
    <dgm:cxn modelId="{4635D8CA-ED1A-462A-9D3A-2941CAA27630}" srcId="{424DA64B-885C-46DF-B7D2-521CAE57FA98}" destId="{46FBEAFE-73AC-4404-9603-B5C086C77CAF}" srcOrd="5" destOrd="0" parTransId="{82875787-9359-4FFA-94F1-C3673A116129}" sibTransId="{15D1DB76-5F01-4F63-89D5-AEFF7971A584}"/>
    <dgm:cxn modelId="{659ACB6B-DD9D-484E-96C8-8F694BDA41B5}" type="presOf" srcId="{46FBEAFE-73AC-4404-9603-B5C086C77CAF}" destId="{D0E8F142-F04A-46DF-8512-CDE31B946815}" srcOrd="0" destOrd="5" presId="urn:microsoft.com/office/officeart/2005/8/layout/hList1"/>
    <dgm:cxn modelId="{3A2E496F-6D17-43CC-AD02-E49EA75EA928}" type="presOf" srcId="{DC0E8CAE-320D-4A75-BE58-C3749C31FC6D}" destId="{54464D9C-4566-47F6-9649-EE1B7AC44E36}" srcOrd="0" destOrd="0" presId="urn:microsoft.com/office/officeart/2005/8/layout/hList1"/>
    <dgm:cxn modelId="{4AFF13F1-1858-4ED2-BDBA-7C42BF656E89}" type="presOf" srcId="{267FCB8C-3828-4B41-B776-2F8610B090BC}" destId="{F0997B89-80D1-48BC-AB80-6D96B516F92A}" srcOrd="0" destOrd="0" presId="urn:microsoft.com/office/officeart/2005/8/layout/hList1"/>
    <dgm:cxn modelId="{80D8BD0A-2A89-4937-A7A6-966CFE41ED2F}" srcId="{B2496E20-4D02-4381-959E-8F1F2FA98E02}" destId="{0B32A15D-9BE9-4D53-8F9B-BBB8F9F90228}" srcOrd="2" destOrd="0" parTransId="{BBC98FE6-5F06-4A47-85B6-46DFBEE11E67}" sibTransId="{B4E9B8E7-9CD7-4449-81F1-CAAF768717D9}"/>
    <dgm:cxn modelId="{EA1DFCE4-3A8C-4656-AF47-98A61CEBCA84}" type="presOf" srcId="{D598AEF6-2B70-4BDB-8A1E-3E4509AD7402}" destId="{D0E8F142-F04A-46DF-8512-CDE31B946815}" srcOrd="0" destOrd="3" presId="urn:microsoft.com/office/officeart/2005/8/layout/hList1"/>
    <dgm:cxn modelId="{EE4D7439-B28E-4A37-BB08-43F88B53C55D}" type="presOf" srcId="{32FB3735-24E2-46B6-B5E9-AE4F3F09C889}" destId="{D0E8F142-F04A-46DF-8512-CDE31B946815}" srcOrd="0" destOrd="1" presId="urn:microsoft.com/office/officeart/2005/8/layout/hList1"/>
    <dgm:cxn modelId="{C0192A34-6FEC-455B-B7DA-4D267723121A}" type="presOf" srcId="{2B13133F-821D-4EB4-ADB9-A4BBA7B6CA69}" destId="{D0E8F142-F04A-46DF-8512-CDE31B946815}" srcOrd="0" destOrd="0" presId="urn:microsoft.com/office/officeart/2005/8/layout/hList1"/>
    <dgm:cxn modelId="{41156AAD-691C-4CF4-BFB7-B5D9A52FD2A1}" type="presOf" srcId="{B2496E20-4D02-4381-959E-8F1F2FA98E02}" destId="{7AC96402-E727-4932-869C-6FDC9F86E58B}" srcOrd="0" destOrd="0" presId="urn:microsoft.com/office/officeart/2005/8/layout/hList1"/>
    <dgm:cxn modelId="{15D0FBC7-6C9C-4F52-9502-A8836A744053}" type="presParOf" srcId="{F0997B89-80D1-48BC-AB80-6D96B516F92A}" destId="{2D3C7A26-6AEA-4EB8-A13E-9C8651F51495}" srcOrd="0" destOrd="0" presId="urn:microsoft.com/office/officeart/2005/8/layout/hList1"/>
    <dgm:cxn modelId="{38183E27-3F23-4BA8-8BDF-14103194AC3D}" type="presParOf" srcId="{2D3C7A26-6AEA-4EB8-A13E-9C8651F51495}" destId="{E6DD40B9-9E95-4BB9-AC09-44200C14766A}" srcOrd="0" destOrd="0" presId="urn:microsoft.com/office/officeart/2005/8/layout/hList1"/>
    <dgm:cxn modelId="{9511739A-C534-4B38-A667-F8CAC906551F}" type="presParOf" srcId="{2D3C7A26-6AEA-4EB8-A13E-9C8651F51495}" destId="{D0E8F142-F04A-46DF-8512-CDE31B946815}" srcOrd="1" destOrd="0" presId="urn:microsoft.com/office/officeart/2005/8/layout/hList1"/>
    <dgm:cxn modelId="{2D04C9C9-361B-40DA-87A1-CA2277C6CC14}" type="presParOf" srcId="{F0997B89-80D1-48BC-AB80-6D96B516F92A}" destId="{CE1B3F3A-4799-44D3-921B-C5FA2E3D6394}" srcOrd="1" destOrd="0" presId="urn:microsoft.com/office/officeart/2005/8/layout/hList1"/>
    <dgm:cxn modelId="{EDD0E9BB-FBE0-4A54-A9C7-63A8A73185F8}" type="presParOf" srcId="{F0997B89-80D1-48BC-AB80-6D96B516F92A}" destId="{8BD9BA12-21D5-4E18-A0D9-14041AC20ADC}" srcOrd="2" destOrd="0" presId="urn:microsoft.com/office/officeart/2005/8/layout/hList1"/>
    <dgm:cxn modelId="{A2CEDFD4-43F4-4ADB-8B5D-0E00450EC511}" type="presParOf" srcId="{8BD9BA12-21D5-4E18-A0D9-14041AC20ADC}" destId="{7AC96402-E727-4932-869C-6FDC9F86E58B}" srcOrd="0" destOrd="0" presId="urn:microsoft.com/office/officeart/2005/8/layout/hList1"/>
    <dgm:cxn modelId="{7AC2DEC4-0343-45E0-86CD-E3A71EF9F80D}" type="presParOf" srcId="{8BD9BA12-21D5-4E18-A0D9-14041AC20ADC}" destId="{54464D9C-4566-47F6-9649-EE1B7AC44E3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D40B9-9E95-4BB9-AC09-44200C14766A}">
      <dsp:nvSpPr>
        <dsp:cNvPr id="0" name=""/>
        <dsp:cNvSpPr/>
      </dsp:nvSpPr>
      <dsp:spPr>
        <a:xfrm>
          <a:off x="3193" y="0"/>
          <a:ext cx="3845569" cy="864000"/>
        </a:xfrm>
        <a:prstGeom prst="rect">
          <a:avLst/>
        </a:prstGeom>
        <a:solidFill>
          <a:srgbClr val="138F1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Arial" pitchFamily="34" charset="0"/>
              <a:cs typeface="Arial" pitchFamily="34" charset="0"/>
            </a:rPr>
            <a:t> OXY DÒNG THẤP</a:t>
          </a:r>
          <a:endParaRPr lang="en-US" sz="2600" b="1" kern="1200" dirty="0">
            <a:latin typeface="Arial" pitchFamily="34" charset="0"/>
            <a:cs typeface="Arial" pitchFamily="34" charset="0"/>
          </a:endParaRPr>
        </a:p>
      </dsp:txBody>
      <dsp:txXfrm>
        <a:off x="3193" y="0"/>
        <a:ext cx="3845569" cy="864000"/>
      </dsp:txXfrm>
    </dsp:sp>
    <dsp:sp modelId="{D0E8F142-F04A-46DF-8512-CDE31B946815}">
      <dsp:nvSpPr>
        <dsp:cNvPr id="0" name=""/>
        <dsp:cNvSpPr/>
      </dsp:nvSpPr>
      <dsp:spPr>
        <a:xfrm>
          <a:off x="40" y="880216"/>
          <a:ext cx="3845569" cy="3142167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Thiết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bị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chỉ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đáp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ứng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một</a:t>
          </a:r>
          <a:r>
            <a:rPr lang="en-US" sz="2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phần</a:t>
          </a:r>
          <a:r>
            <a:rPr lang="en-US" sz="2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dòng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hít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vào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của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NB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Kiểu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thở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và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tần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số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thở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sẽ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ảnh</a:t>
          </a:r>
          <a:r>
            <a:rPr lang="en-US" sz="2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hưởng</a:t>
          </a:r>
          <a:r>
            <a:rPr lang="en-US" sz="2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Fi02</a:t>
          </a:r>
        </a:p>
      </dsp:txBody>
      <dsp:txXfrm>
        <a:off x="40" y="880216"/>
        <a:ext cx="3845569" cy="3142167"/>
      </dsp:txXfrm>
    </dsp:sp>
    <dsp:sp modelId="{7AC96402-E727-4932-869C-6FDC9F86E58B}">
      <dsp:nvSpPr>
        <dsp:cNvPr id="0" name=""/>
        <dsp:cNvSpPr/>
      </dsp:nvSpPr>
      <dsp:spPr>
        <a:xfrm>
          <a:off x="4383989" y="16216"/>
          <a:ext cx="3845569" cy="864000"/>
        </a:xfrm>
        <a:prstGeom prst="rect">
          <a:avLst/>
        </a:prstGeom>
        <a:solidFill>
          <a:srgbClr val="138F1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Arial" pitchFamily="34" charset="0"/>
              <a:cs typeface="Arial" pitchFamily="34" charset="0"/>
            </a:rPr>
            <a:t>OXY DÒNG CAO</a:t>
          </a:r>
          <a:endParaRPr lang="en-US" sz="2600" b="1" kern="1200" dirty="0">
            <a:latin typeface="Arial" pitchFamily="34" charset="0"/>
            <a:cs typeface="Arial" pitchFamily="34" charset="0"/>
          </a:endParaRPr>
        </a:p>
      </dsp:txBody>
      <dsp:txXfrm>
        <a:off x="4383989" y="16216"/>
        <a:ext cx="3845569" cy="864000"/>
      </dsp:txXfrm>
    </dsp:sp>
    <dsp:sp modelId="{54464D9C-4566-47F6-9649-EE1B7AC44E36}">
      <dsp:nvSpPr>
        <dsp:cNvPr id="0" name=""/>
        <dsp:cNvSpPr/>
      </dsp:nvSpPr>
      <dsp:spPr>
        <a:xfrm>
          <a:off x="4383989" y="880216"/>
          <a:ext cx="3845569" cy="3142167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Thiết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bị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đáp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ứng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được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hoàn</a:t>
          </a:r>
          <a:r>
            <a:rPr lang="en-US" sz="2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toàn</a:t>
          </a:r>
          <a:r>
            <a:rPr lang="en-US" sz="2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dòng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hít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vào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của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người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bệnh</a:t>
          </a:r>
          <a:endParaRPr lang="en-US" sz="2400" b="1" kern="12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Kiểu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thở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và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tần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số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thở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 </a:t>
          </a:r>
          <a:r>
            <a:rPr lang="en-US" sz="2400" b="1" kern="1200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không</a:t>
          </a:r>
          <a:r>
            <a:rPr lang="en-US" sz="2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bị</a:t>
          </a:r>
          <a:r>
            <a:rPr lang="en-US" sz="2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ảnh</a:t>
          </a:r>
          <a:r>
            <a:rPr lang="en-US" sz="2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hưởng</a:t>
          </a:r>
          <a:r>
            <a:rPr lang="en-US" sz="2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Fi02</a:t>
          </a:r>
        </a:p>
      </dsp:txBody>
      <dsp:txXfrm>
        <a:off x="4383989" y="880216"/>
        <a:ext cx="3845569" cy="3142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D40B9-9E95-4BB9-AC09-44200C14766A}">
      <dsp:nvSpPr>
        <dsp:cNvPr id="0" name=""/>
        <dsp:cNvSpPr/>
      </dsp:nvSpPr>
      <dsp:spPr>
        <a:xfrm>
          <a:off x="40" y="9599"/>
          <a:ext cx="3845569" cy="835200"/>
        </a:xfrm>
        <a:prstGeom prst="rect">
          <a:avLst/>
        </a:prstGeom>
        <a:solidFill>
          <a:srgbClr val="138F1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Arial" pitchFamily="34" charset="0"/>
              <a:cs typeface="Arial" pitchFamily="34" charset="0"/>
            </a:rPr>
            <a:t>OXY DÒNG THẤP</a:t>
          </a:r>
          <a:endParaRPr lang="en-US" sz="2600" b="1" kern="1200" dirty="0">
            <a:latin typeface="Arial" pitchFamily="34" charset="0"/>
            <a:cs typeface="Arial" pitchFamily="34" charset="0"/>
          </a:endParaRPr>
        </a:p>
      </dsp:txBody>
      <dsp:txXfrm>
        <a:off x="40" y="9599"/>
        <a:ext cx="3845569" cy="835200"/>
      </dsp:txXfrm>
    </dsp:sp>
    <dsp:sp modelId="{D0E8F142-F04A-46DF-8512-CDE31B946815}">
      <dsp:nvSpPr>
        <dsp:cNvPr id="0" name=""/>
        <dsp:cNvSpPr/>
      </dsp:nvSpPr>
      <dsp:spPr>
        <a:xfrm>
          <a:off x="40" y="844799"/>
          <a:ext cx="3845569" cy="31842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35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Ống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thông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hai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đường</a:t>
          </a:r>
          <a:endParaRPr lang="en-US" sz="2400" b="1" kern="12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135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Mặt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nạ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đơn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giản</a:t>
          </a:r>
          <a:endParaRPr lang="en-US" sz="2400" b="1" kern="12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135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Mặt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nạ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hít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lại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một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phần</a:t>
          </a:r>
          <a:endParaRPr lang="en-US" sz="2400" b="1" kern="12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135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Mặt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nạ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không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hít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lại</a:t>
          </a:r>
          <a:endParaRPr lang="en-US" sz="2400" b="1" kern="12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135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Nelaton</a:t>
          </a:r>
          <a:endParaRPr lang="en-US" sz="2400" b="1" kern="12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135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Qua NKQ/ MKQ</a:t>
          </a:r>
        </a:p>
      </dsp:txBody>
      <dsp:txXfrm>
        <a:off x="40" y="844799"/>
        <a:ext cx="3845569" cy="3184200"/>
      </dsp:txXfrm>
    </dsp:sp>
    <dsp:sp modelId="{7AC96402-E727-4932-869C-6FDC9F86E58B}">
      <dsp:nvSpPr>
        <dsp:cNvPr id="0" name=""/>
        <dsp:cNvSpPr/>
      </dsp:nvSpPr>
      <dsp:spPr>
        <a:xfrm>
          <a:off x="4383989" y="9599"/>
          <a:ext cx="3845569" cy="835200"/>
        </a:xfrm>
        <a:prstGeom prst="rect">
          <a:avLst/>
        </a:prstGeom>
        <a:solidFill>
          <a:srgbClr val="138F1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Arial" pitchFamily="34" charset="0"/>
              <a:cs typeface="Arial" pitchFamily="34" charset="0"/>
            </a:rPr>
            <a:t>OXY DÒNG CAO</a:t>
          </a:r>
          <a:endParaRPr lang="en-US" sz="2600" b="1" kern="1200" dirty="0">
            <a:latin typeface="Arial" pitchFamily="34" charset="0"/>
            <a:cs typeface="Arial" pitchFamily="34" charset="0"/>
          </a:endParaRPr>
        </a:p>
      </dsp:txBody>
      <dsp:txXfrm>
        <a:off x="4383989" y="9599"/>
        <a:ext cx="3845569" cy="835200"/>
      </dsp:txXfrm>
    </dsp:sp>
    <dsp:sp modelId="{54464D9C-4566-47F6-9649-EE1B7AC44E36}">
      <dsp:nvSpPr>
        <dsp:cNvPr id="0" name=""/>
        <dsp:cNvSpPr/>
      </dsp:nvSpPr>
      <dsp:spPr>
        <a:xfrm>
          <a:off x="4383989" y="844799"/>
          <a:ext cx="3845569" cy="31842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25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Mặt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nạ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venturi</a:t>
          </a:r>
          <a:endParaRPr lang="en-US" sz="2400" b="1" kern="12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125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Lều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oxy</a:t>
          </a:r>
        </a:p>
        <a:p>
          <a:pPr marL="228600" lvl="1" indent="-228600" algn="l" defTabSz="1066800">
            <a:lnSpc>
              <a:spcPct val="125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err="1">
              <a:solidFill>
                <a:srgbClr val="000099"/>
              </a:solidFill>
              <a:latin typeface="Arial" pitchFamily="34" charset="0"/>
              <a:cs typeface="Arial" pitchFamily="34" charset="0"/>
            </a:rPr>
            <a:t>Mũ</a:t>
          </a:r>
          <a:r>
            <a:rPr lang="en-US" sz="2400" b="1" kern="12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 oxy</a:t>
          </a:r>
        </a:p>
      </dsp:txBody>
      <dsp:txXfrm>
        <a:off x="4383989" y="844799"/>
        <a:ext cx="3845569" cy="3184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65BD-FDF3-451F-9946-6DDCD89582D1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3C138-5E6C-4DF7-B4A4-30518B7E1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6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82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58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21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58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58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58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58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4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58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4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5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SV </a:t>
            </a:r>
            <a:r>
              <a:rPr lang="en-US" dirty="0" err="1"/>
              <a:t>đọc</a:t>
            </a:r>
            <a:r>
              <a:rPr lang="en-US" dirty="0"/>
              <a:t>,</a:t>
            </a:r>
            <a:r>
              <a:rPr lang="en-US" baseline="0" dirty="0"/>
              <a:t> GV </a:t>
            </a:r>
            <a:r>
              <a:rPr lang="en-US" baseline="0" dirty="0" err="1"/>
              <a:t>tóm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27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38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65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Tóm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: GV </a:t>
            </a:r>
            <a:r>
              <a:rPr lang="en-US" baseline="0" dirty="0" err="1"/>
              <a:t>hoặc</a:t>
            </a:r>
            <a:r>
              <a:rPr lang="en-US" baseline="0" dirty="0"/>
              <a:t> 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11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Tóm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: GV </a:t>
            </a:r>
            <a:r>
              <a:rPr lang="en-US" baseline="0" dirty="0" err="1"/>
              <a:t>hoặc</a:t>
            </a:r>
            <a:r>
              <a:rPr lang="en-US" baseline="0" dirty="0"/>
              <a:t> 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11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Tóm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: GV </a:t>
            </a:r>
            <a:r>
              <a:rPr lang="en-US" baseline="0" dirty="0" err="1"/>
              <a:t>hoặc</a:t>
            </a:r>
            <a:r>
              <a:rPr lang="en-US" baseline="0" dirty="0"/>
              <a:t> 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11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Tóm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: GV </a:t>
            </a:r>
            <a:r>
              <a:rPr lang="en-US" baseline="0" dirty="0" err="1"/>
              <a:t>hoặc</a:t>
            </a:r>
            <a:r>
              <a:rPr lang="en-US" baseline="0" dirty="0"/>
              <a:t> 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11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41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98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Tóm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: GV </a:t>
            </a:r>
            <a:r>
              <a:rPr lang="en-US" baseline="0" dirty="0" err="1"/>
              <a:t>hoặc</a:t>
            </a:r>
            <a:r>
              <a:rPr lang="en-US" baseline="0" dirty="0"/>
              <a:t> 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11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9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73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942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0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728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69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1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9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5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9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1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9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9898-BF0B-452F-949E-F5EA7B9692BD}" type="datetime1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7296-8EB9-4A83-9B7D-1FAD224A2D3F}" type="datetime1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8466-BBE2-41C9-A724-31A3582D4DBC}" type="datetime1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9261-1394-4555-BBA7-442818D6426F}" type="datetime1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6FA-0A51-4061-B6CE-B6B3D3D787F6}" type="datetime1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F226-3400-48E0-8742-40FCECF57D93}" type="datetime1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3468-9202-42B6-A194-39C56505978E}" type="datetime1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6450-3CC8-4EF4-B8BB-C6F944E0A899}" type="datetime1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1425-8828-4929-A6F1-5F01384B68BB}" type="datetime1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5394-349D-47D2-9264-649946AA2DBF}" type="datetime1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B5D4-5091-425D-900F-0F97A2661A12}" type="datetime1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5302-2A34-4896-B138-5BC89EBB2B39}" type="datetime1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TRƯỜNG CAO ĐẲNG Y TẾ BẠCH MAI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85800"/>
            <a:ext cx="9144000" cy="514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1143000"/>
            <a:ext cx="86868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1143000"/>
            <a:ext cx="8686800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706261"/>
            <a:ext cx="8991600" cy="646289"/>
          </a:xfrm>
        </p:spPr>
        <p:txBody>
          <a:bodyPr>
            <a:noAutofit/>
          </a:bodyPr>
          <a:lstStyle/>
          <a:p>
            <a:endParaRPr lang="en-US" sz="28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2800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</a:t>
            </a:r>
          </a:p>
          <a:p>
            <a:r>
              <a:rPr lang="en-US" sz="2800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	      </a:t>
            </a:r>
          </a:p>
          <a:p>
            <a:endParaRPr lang="en-US" sz="28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2800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	</a:t>
            </a:r>
          </a:p>
          <a:p>
            <a:endParaRPr lang="en-US" sz="28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2800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		</a:t>
            </a:r>
          </a:p>
          <a:p>
            <a:r>
              <a:rPr lang="en-US" sz="2800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		</a:t>
            </a:r>
          </a:p>
        </p:txBody>
      </p:sp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52400" y="2114550"/>
            <a:ext cx="89916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		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52400" y="4171950"/>
            <a:ext cx="8991600" cy="646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		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72" y="800100"/>
            <a:ext cx="90678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742950"/>
            <a:ext cx="8991600" cy="4343400"/>
          </a:xfrm>
        </p:spPr>
        <p:txBody>
          <a:bodyPr>
            <a:noAutofit/>
          </a:bodyPr>
          <a:lstStyle/>
          <a:p>
            <a:pPr indent="-342900" algn="just">
              <a:lnSpc>
                <a:spcPct val="120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 trở ở đường hô hấp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đờm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u,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thắt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endParaRPr lang="vi-VN" sz="2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lnSpc>
                <a:spcPct val="120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ngực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chấn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ngực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342900" algn="just">
              <a:lnSpc>
                <a:spcPct val="120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endParaRPr lang="en-US" sz="2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lnSpc>
                <a:spcPct val="120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ngộ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(CO,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nitrit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…),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bẩm</a:t>
            </a:r>
            <a:r>
              <a:rPr lang="en-US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vi-VN" sz="2600" dirty="0">
              <a:solidFill>
                <a:srgbClr val="0000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AutoShape 4" descr="Káº¿t quáº£ hÃ¬nh áº£nh cho tráº» bá» sá»©t mÃ´i há» hÃ m áº¿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ÁP DỤNG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343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548641"/>
            <a:ext cx="9144000" cy="4594859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oxy?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NGUYÊN TẮC THỞ OXY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378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666750"/>
            <a:ext cx="8991600" cy="4514850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Tiến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hành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theo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đúng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chỉ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bác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sĩ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</a:p>
          <a:p>
            <a:pPr marL="857250" lvl="0" indent="-4000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+"/>
              <a:tabLst>
                <a:tab pos="857250" algn="l"/>
              </a:tabLst>
            </a:pP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Phương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pháp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thở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oxy</a:t>
            </a:r>
          </a:p>
          <a:p>
            <a:pPr marL="857250" lvl="0" indent="-4000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+"/>
              <a:tabLst>
                <a:tab pos="857250" algn="l"/>
              </a:tabLst>
            </a:pP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Thời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sử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dụng</a:t>
            </a:r>
            <a:endParaRPr lang="en-US" sz="2400" b="1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857250" lvl="0" indent="-4000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+"/>
              <a:tabLst>
                <a:tab pos="857250" algn="l"/>
              </a:tabLst>
            </a:pP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Lưu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lượng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oxy</a:t>
            </a: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vi-VN" sz="2400" b="1" dirty="0">
                <a:solidFill>
                  <a:srgbClr val="000099"/>
                </a:solidFill>
                <a:ea typeface="Times New Roman"/>
                <a:cs typeface="Arial" pitchFamily="34" charset="0"/>
              </a:rPr>
              <a:t>Làm thông thoáng đường thở trước khi cho NB thở ôxy</a:t>
            </a:r>
            <a:endParaRPr lang="en-US" sz="2400" b="1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Đảm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bảo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vệ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sinh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chống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nhiễm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khuẩn</a:t>
            </a:r>
            <a:endParaRPr lang="en-US" sz="2400" b="1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Phòng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chống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khô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niêm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mạc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đường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hô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hấp</a:t>
            </a:r>
            <a:endParaRPr lang="en-US" sz="2400" b="1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Phòng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chống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cháy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nổ</a:t>
            </a:r>
            <a:endParaRPr lang="en-US" sz="2400" b="1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AutoShape 4" descr="Káº¿t quáº£ hÃ¬nh áº£nh cho tráº» bá» sá»©t mÃ´i há» hÃ m áº¿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NGUYÊN TẮC THỞ OXY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24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4457700"/>
          </a:xfrm>
        </p:spPr>
        <p:txBody>
          <a:bodyPr>
            <a:noAutofit/>
          </a:bodyPr>
          <a:lstStyle/>
          <a:p>
            <a:pPr marL="742950" lvl="0" indent="-74295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ôxy</a:t>
            </a:r>
            <a:endParaRPr lang="en-US" sz="2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742950" lvl="0" indent="-74295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ôxy</a:t>
            </a:r>
            <a:endParaRPr lang="en-US" sz="2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l">
              <a:lnSpc>
                <a:spcPct val="124000"/>
              </a:lnSpc>
              <a:spcBef>
                <a:spcPts val="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en-US" sz="2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Túi</a:t>
            </a:r>
            <a:r>
              <a:rPr lang="en-US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balon</a:t>
            </a:r>
            <a:r>
              <a:rPr lang="en-US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ôxy</a:t>
            </a:r>
            <a:endParaRPr lang="en-US" sz="2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742950" lvl="0" indent="-74295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ôxy</a:t>
            </a:r>
            <a:r>
              <a:rPr lang="en-US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tâm</a:t>
            </a:r>
            <a:endParaRPr lang="en-US" sz="2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6" descr="binh ox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11" y="666749"/>
            <a:ext cx="2064713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e thong oxy trung tam1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04030"/>
            <a:ext cx="3048000" cy="20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ay tao oxy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78016"/>
            <a:ext cx="1724025" cy="207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NGUỒN CUNG CẤP OXY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3" descr="D:\ảnh\LOGO bachma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Túi Oxy 42 Lít - Hoangkimmedi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869" y="3181349"/>
            <a:ext cx="2492602" cy="17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52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AutoShape 4" descr="Káº¿t quáº£ hÃ¬nh áº£nh cho tráº» bá» sá»©t mÃ´i há» hÃ m áº¿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47514348"/>
              </p:ext>
            </p:extLst>
          </p:nvPr>
        </p:nvGraphicFramePr>
        <p:xfrm>
          <a:off x="457200" y="81915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CÁC PHƯƠNG PHÁP CUNG CẤP OXY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3" descr="D:\ảnh\LOGO bachma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245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AutoShape 4" descr="Káº¿t quáº£ hÃ¬nh áº£nh cho tráº» bá» sá»©t mÃ´i há» hÃ m áº¿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75981349"/>
              </p:ext>
            </p:extLst>
          </p:nvPr>
        </p:nvGraphicFramePr>
        <p:xfrm>
          <a:off x="457200" y="81915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CÁC PHƯƠNG PHÁP CUNG CẤP OXY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D:\ảnh\LOGO bachma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2452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411133" y="3181350"/>
            <a:ext cx="3970867" cy="762000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Thở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oxy qua mask</a:t>
            </a:r>
            <a:endParaRPr lang="en-US" sz="2600" b="1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AutoShape 4" descr="Káº¿t quáº£ hÃ¬nh áº£nh cho tráº» bá» sá»©t mÃ´i há» hÃ m áº¿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C:\Users\VN-Pro\Desktop\tho-oxy-qua-gong-kinh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408" y="1200150"/>
            <a:ext cx="286279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VN-Pro\Desktop\Simple-oxygen-mask-five-kinds-of-size.jpg_350x35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12395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dmin\Desktop\tho oxy qua mui va ong mo khi qu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1806" y="1123951"/>
            <a:ext cx="2568793" cy="1904999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6.1 THỞ OXY DÒNG THẤP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3" descr="D:\ảnh\LOGO bachma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67733" y="3486150"/>
            <a:ext cx="3361267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tabLst>
                <a:tab pos="457200" algn="l"/>
              </a:tabLst>
            </a:pP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ống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thông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 2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</a:rPr>
              <a:t>đường</a:t>
            </a:r>
            <a:endParaRPr lang="en-US" sz="2600" b="1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52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895350"/>
            <a:ext cx="6096000" cy="4286250"/>
          </a:xfrm>
        </p:spPr>
        <p:txBody>
          <a:bodyPr>
            <a:noAutofit/>
          </a:bodyPr>
          <a:lstStyle/>
          <a:p>
            <a:pPr lvl="0" algn="l">
              <a:lnSpc>
                <a:spcPct val="125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Ống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thông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hai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đường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(</a:t>
            </a: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gọng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kính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/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gọng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mũi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)</a:t>
            </a:r>
          </a:p>
          <a:p>
            <a:pPr indent="400050" algn="l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Fi02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24% - 40%</a:t>
            </a:r>
          </a:p>
          <a:p>
            <a:pPr indent="400050" algn="l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oxy: 1-6 l/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phút</a:t>
            </a:r>
            <a:endParaRPr lang="en-US" sz="2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400050" algn="l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Fi02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4%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oxy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phút</a:t>
            </a:r>
            <a:endParaRPr lang="en-US" sz="2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25000"/>
              </a:lnSpc>
              <a:spcBef>
                <a:spcPts val="0"/>
              </a:spcBef>
              <a:tabLst>
                <a:tab pos="457200" algn="l"/>
              </a:tabLst>
            </a:pPr>
            <a:endParaRPr lang="en-US" sz="2500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AutoShape 4" descr="Káº¿t quáº£ hÃ¬nh áº£nh cho tráº» bá» sá»©t mÃ´i há» hÃ m áº¿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C:\Users\VN-Pro\Desktop\tho-oxy-qua-gong-kinh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2914" y="1123950"/>
            <a:ext cx="221970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6.1 THỞ OXY DÒNG THẤP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3" descr="D:\ảnh\LOGO bachm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Cách sử dụng bình oxy y tế tại nhà | Bình Oxy Min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/>
          <a:stretch/>
        </p:blipFill>
        <p:spPr bwMode="auto">
          <a:xfrm>
            <a:off x="6409267" y="2876550"/>
            <a:ext cx="2667000" cy="155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5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AutoShape 2" descr="Káº¿t quáº£ hÃ¬nh áº£nh cho nhÃ³m mÃ¡u r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Káº¿t quáº£ hÃ¬nh áº£nh cho Äáº·t sonde dáº¡ dÃ 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Káº¿t quáº£ hÃ¬nh áº£nh cho Äáº·t sonde dáº¡ dÃ 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895350"/>
            <a:ext cx="9143999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endParaRPr lang="vi-VN" sz="2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4486" y="1123950"/>
            <a:ext cx="1919514" cy="1150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226494"/>
              </p:ext>
            </p:extLst>
          </p:nvPr>
        </p:nvGraphicFramePr>
        <p:xfrm>
          <a:off x="76200" y="1487820"/>
          <a:ext cx="8991600" cy="3505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433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Ưu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endParaRPr lang="en-US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Nhược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endParaRPr lang="en-US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073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200"/>
                        </a:spcBef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NB</a:t>
                      </a:r>
                      <a:r>
                        <a:rPr lang="en-US" sz="2400" b="1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dễ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chấp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nhận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giản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dễ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sử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dụng</a:t>
                      </a:r>
                      <a:endParaRPr lang="en-US" sz="2400" b="1" baseline="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200"/>
                        </a:spcBef>
                      </a:pP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ảnh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hưởng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uống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giao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tiếp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NB</a:t>
                      </a:r>
                      <a:endParaRPr lang="en-US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200"/>
                        </a:spcBef>
                      </a:pP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Fi0</a:t>
                      </a:r>
                      <a:r>
                        <a:rPr lang="en-US" sz="2400" b="1" kern="1200" baseline="-250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cung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cấp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thay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đổi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phụ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thuộc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tốc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độ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chảy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khí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bệnh</a:t>
                      </a:r>
                      <a:endParaRPr lang="en-US" sz="1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200"/>
                        </a:spcBef>
                      </a:pP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Dễ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khô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niêm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mạc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kích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thích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mũi</a:t>
                      </a:r>
                      <a:r>
                        <a:rPr lang="en-US" sz="24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hầu</a:t>
                      </a:r>
                      <a:r>
                        <a:rPr lang="en-US" sz="2400" b="1" kern="1200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895350"/>
            <a:ext cx="8305800" cy="457200"/>
          </a:xfrm>
          <a:prstGeom prst="rect">
            <a:avLst/>
          </a:prstGeom>
          <a:solidFill>
            <a:srgbClr val="138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Ống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đường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6.1 THỞ OXY DÒNG THẤP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768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742950"/>
            <a:ext cx="5808532" cy="443865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Mặt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nạ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đơn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giản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00050" algn="l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Fi02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40% - 60%</a:t>
            </a:r>
          </a:p>
          <a:p>
            <a:pPr indent="400050" algn="l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oxy: 5- 8l/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phút</a:t>
            </a:r>
            <a:endParaRPr lang="en-US" sz="2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400050" algn="l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ý: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dùng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mặt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̣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giản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dùng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oxy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thấp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lít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phút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Bởi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vì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oxy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thấp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lít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phút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̀ CO</a:t>
            </a:r>
            <a:r>
              <a:rPr lang="en-US" sz="2500" b="1" baseline="-25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̉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sẽ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tích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lũy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dần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mặt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̣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người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bệnh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sẽ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hít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lại</a:t>
            </a:r>
            <a:r>
              <a:rPr lang="en-US" sz="2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CO</a:t>
            </a:r>
            <a:r>
              <a:rPr lang="en-US" sz="2500" b="1" baseline="-25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US" sz="2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600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AutoShape 4" descr="Káº¿t quáº£ hÃ¬nh áº£nh cho tráº» bá» sá»©t mÃ´i há» hÃ m áº¿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6.1 THỞ OXY DÒNG THẤP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6" name="Picture 2" descr="Cách sử dụng bình oxy y tế tại nhà - Dich vụ oxy y tế Bảy Thà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901250"/>
            <a:ext cx="2343150" cy="22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ở Oxy qua mặt nạ nên và không nên | Hoàng Phát 0915 847 99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95350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0" y="685800"/>
            <a:ext cx="9144000" cy="514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1200150"/>
            <a:ext cx="8382000" cy="3543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2" algn="just">
              <a:spcBef>
                <a:spcPct val="20000"/>
              </a:spcBef>
              <a:buFont typeface="Wingdings" pitchFamily="2" charset="2"/>
              <a:buChar char="ü"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1143000"/>
            <a:ext cx="86868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685800"/>
            <a:ext cx="8686800" cy="1352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: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40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Hình </a:t>
            </a:r>
            <a:r>
              <a:rPr lang="vi-VN" sz="40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ảnh dưới đây, </a:t>
            </a:r>
            <a:endParaRPr lang="en-US" sz="4000" b="1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40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người bệnh</a:t>
            </a:r>
            <a:r>
              <a:rPr lang="en-US" sz="40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đang</a:t>
            </a:r>
            <a:r>
              <a:rPr lang="vi-VN" sz="40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vi-VN" sz="40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gặp vấn đề gì?</a:t>
            </a:r>
            <a:endParaRPr lang="en-US" sz="40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2266950"/>
            <a:ext cx="8991600" cy="272556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vi-VN" sz="6000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60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	      </a:t>
            </a:r>
          </a:p>
          <a:p>
            <a:endParaRPr lang="en-US" sz="35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sz="35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3500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9065B1-6BB3-4A9E-B04F-91BFF8247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17522"/>
            <a:ext cx="4075043" cy="26816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3603B6-86F8-4F79-9198-00ABFC194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66" y="2420723"/>
            <a:ext cx="3800482" cy="253365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TRƯỜNG CAO ĐẲNG Y TẾ BẠCH MAI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3" descr="D:\ảnh\LOGO bachm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AutoShape 2" descr="Káº¿t quáº£ hÃ¬nh áº£nh cho nhÃ³m mÃ¡u r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Káº¿t quáº£ hÃ¬nh áº£nh cho Äáº·t sonde dáº¡ dÃ 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24486" y="1123950"/>
            <a:ext cx="1919514" cy="1150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819150"/>
            <a:ext cx="8305800" cy="457200"/>
          </a:xfrm>
          <a:prstGeom prst="rect">
            <a:avLst/>
          </a:prstGeom>
          <a:solidFill>
            <a:srgbClr val="138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giản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6.1 THỞ OXY DÒNG THẤP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70906"/>
              </p:ext>
            </p:extLst>
          </p:nvPr>
        </p:nvGraphicFramePr>
        <p:xfrm>
          <a:off x="76200" y="1352550"/>
          <a:ext cx="8991600" cy="3844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433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2400" b="1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Ưu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endParaRPr lang="en-US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2400" b="1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Nhược</a:t>
                      </a:r>
                      <a:r>
                        <a:rPr lang="en-US" sz="24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endParaRPr lang="en-US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073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vi-VN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NB dễ chấp nhận, đơn giản, dễ sử dụng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vi-VN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Cung cấp được Fi02 cao hơn thở oxy bằng ống thông hai đường.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vi-VN" sz="24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Nguy cơ sặc nếu NB nôn vào mặt nạ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vi-VN" sz="24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Nếu mặt nạ không khít sẽ làm giảm Fi02 cung cấp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vi-VN" sz="24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Fi02 cũng phụ thuộc vào kiểu thông khí của NB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vi-VN" sz="24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Không thoải mái khi NB ăn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8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768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895350"/>
            <a:ext cx="8991600" cy="4286250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endParaRPr lang="en-US" sz="2600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endParaRPr lang="en-US" sz="2600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endParaRPr lang="en-US" sz="2600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600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AutoShape 4" descr="Káº¿t quáº£ hÃ¬nh áº£nh cho tráº» bá» sá»©t mÃ´i há» hÃ m áº¿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49" name="object 3"/>
          <p:cNvSpPr>
            <a:spLocks noChangeArrowheads="1"/>
          </p:cNvSpPr>
          <p:nvPr/>
        </p:nvSpPr>
        <p:spPr bwMode="auto">
          <a:xfrm>
            <a:off x="457200" y="1352550"/>
            <a:ext cx="4419600" cy="2895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C:\Users\VN-Pro\Desktop\Oxygen-Hood-wpcf_200x2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27635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914400" y="4476750"/>
            <a:ext cx="3657600" cy="381000"/>
          </a:xfrm>
          <a:prstGeom prst="rect">
            <a:avLst/>
          </a:prstGeom>
          <a:solidFill>
            <a:srgbClr val="138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nạ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venturi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4476750"/>
            <a:ext cx="3733800" cy="381000"/>
          </a:xfrm>
          <a:prstGeom prst="rect">
            <a:avLst/>
          </a:prstGeom>
          <a:solidFill>
            <a:srgbClr val="138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Lều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oxy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6.1 THỞ OXY DÒNG CAO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3" descr="D:\ảnh\LOGO bachma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24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895350"/>
            <a:ext cx="8991600" cy="4286250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endParaRPr lang="en-US" sz="2600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endParaRPr lang="en-US" sz="2600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endParaRPr lang="en-US" sz="2600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600" dirty="0">
              <a:solidFill>
                <a:srgbClr val="000099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AutoShape 4" descr="Káº¿t quáº£ hÃ¬nh áº£nh cho tráº» bá» sá»©t mÃ´i há» hÃ m áº¿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4332564"/>
            <a:ext cx="3657600" cy="381000"/>
          </a:xfrm>
          <a:prstGeom prst="rect">
            <a:avLst/>
          </a:prstGeom>
          <a:solidFill>
            <a:srgbClr val="138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Mũ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oxy</a:t>
            </a:r>
          </a:p>
        </p:txBody>
      </p:sp>
      <p:pic>
        <p:nvPicPr>
          <p:cNvPr id="19" name="Picture 5" descr="O2 ten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86600"/>
            <a:ext cx="4022249" cy="27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O2 tent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39" y="1271932"/>
            <a:ext cx="4047684" cy="27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6.1 THỞ OXY DÒNG THẤP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3" descr="D:\ảnh\LOGO bachma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679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548641"/>
            <a:ext cx="9144000" cy="4594859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KỸ THUẬT CHO NGƯỜI BỆNH THỞ OXY BẰNG </a:t>
            </a:r>
            <a:r>
              <a:rPr lang="vi-VN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ỐNG THÔNG HAI ĐƯỜNG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TRƯỜNG CAO ĐẲNG Y TẾ BẠCH MAI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02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742950"/>
            <a:ext cx="9067800" cy="440055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Ễ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VĂN A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S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inh năm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19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48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	P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hòng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	</a:t>
            </a: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9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Hô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hấp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Chẩn đoán: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Viêm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phổi</a:t>
            </a:r>
            <a:endParaRPr lang="en-US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Người bệnh tỉnh, tiếp xúc tốt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9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9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Nhịp</a:t>
            </a: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27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100 </a:t>
            </a:r>
            <a:r>
              <a:rPr lang="en-US" sz="19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9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huyết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110/70mmHg;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38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C,  Sp02 90%.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 lệnh: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NB </a:t>
            </a:r>
            <a:r>
              <a:rPr lang="en-US" sz="19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19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20000"/>
              </a:lnSpc>
              <a:buAutoNum type="arabicPeriod"/>
              <a:tabLst>
                <a:tab pos="342900" algn="l"/>
                <a:tab pos="514350" algn="l"/>
              </a:tabLst>
            </a:pP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huẩn 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NB 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 thực hiện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KT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oxy?</a:t>
            </a:r>
            <a:endParaRPr lang="en-US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20000"/>
              </a:lnSpc>
              <a:buAutoNum type="arabicPeriod"/>
              <a:tabLst>
                <a:tab pos="342900" algn="l"/>
                <a:tab pos="514350" algn="l"/>
              </a:tabLst>
            </a:pP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huẩn bị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ĐD, DC 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 hợp để thực hiện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KT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oxy?</a:t>
            </a:r>
            <a:endParaRPr lang="vi-VN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tabLst>
                <a:tab pos="465138" algn="l"/>
              </a:tabLst>
            </a:pP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	Tiến hành kỹ thuật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oxy 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 người bệnh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TÌNH HUỐNG LÂM SÀNG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30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742950"/>
            <a:ext cx="9067800" cy="440055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Ễ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VĂN A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S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inh năm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19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48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	P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hòng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	</a:t>
            </a: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9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Hô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hấp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Chẩn đoán: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Viêm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phổi</a:t>
            </a:r>
            <a:endParaRPr lang="en-US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Người bệnh tỉnh, tiếp xúc tốt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9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9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Nhịp</a:t>
            </a: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27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100 </a:t>
            </a:r>
            <a:r>
              <a:rPr lang="en-US" sz="19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9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huyết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110/70mmHg;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38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C,  Sp02 90%.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 lệnh: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NB </a:t>
            </a:r>
            <a:r>
              <a:rPr lang="en-US" sz="19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19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20000"/>
              </a:lnSpc>
              <a:buAutoNum type="arabicPeriod"/>
              <a:tabLst>
                <a:tab pos="342900" algn="l"/>
                <a:tab pos="514350" algn="l"/>
              </a:tabLst>
            </a:pP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huẩn 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NB 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 thực hiện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KT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oxy?</a:t>
            </a:r>
            <a:endParaRPr lang="en-US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TÌNH HUỐNG LÂM SÀNG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53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742950"/>
            <a:ext cx="9067800" cy="440055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Ễ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VĂN A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S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inh năm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19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48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	P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hòng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	</a:t>
            </a: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9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Hô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hấp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Chẩn đoán: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Viêm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phổi</a:t>
            </a:r>
            <a:endParaRPr lang="en-US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Người bệnh tỉnh, tiếp xúc tốt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9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9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Nhịp</a:t>
            </a: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27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100 </a:t>
            </a:r>
            <a:r>
              <a:rPr lang="en-US" sz="19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9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huyết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110/70mmHg;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38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C,  Sp02 90%.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 lệnh: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NB </a:t>
            </a:r>
            <a:r>
              <a:rPr lang="en-US" sz="19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19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C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huẩn bị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ĐD, DC 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 hợp để thực hiện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KT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oxy?</a:t>
            </a:r>
            <a:endParaRPr lang="vi-VN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tabLst>
                <a:tab pos="465138" algn="l"/>
              </a:tabLst>
            </a:pPr>
            <a:endParaRPr lang="en-US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TÌNH HUỐNG LÂM SÀNG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53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DỤNG CỤ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AutoShape 4" descr="Dây thở oxy - bộ 10 dây: Mua bán trực tuyến Dụng cụ chăm sóc sức khỏe với  giá rẻ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11709" r="5555" b="11683"/>
          <a:stretch/>
        </p:blipFill>
        <p:spPr bwMode="auto">
          <a:xfrm>
            <a:off x="419100" y="781050"/>
            <a:ext cx="2286000" cy="19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Máy tạo oxy cá nhân 3 lít/phút ALPOK2 giá rẻ tại Hà Nộ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89" y="2975347"/>
            <a:ext cx="2168153" cy="21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Giới thiệu - Hệ thống khí y tế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t="7343" r="32789" b="10729"/>
          <a:stretch/>
        </p:blipFill>
        <p:spPr bwMode="auto">
          <a:xfrm>
            <a:off x="6629400" y="1298575"/>
            <a:ext cx="2127362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BMDD2\Downloads\IMG_20201023_105039_590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5" y="1047750"/>
            <a:ext cx="2597579" cy="144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BMDD2\Downloads\IMG_20201023_105058_295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5" y="2876550"/>
            <a:ext cx="2560824" cy="192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742950"/>
            <a:ext cx="9067800" cy="440055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Ễ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VĂN A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S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inh năm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19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48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	P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hòng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	</a:t>
            </a: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9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Hô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hấp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Chẩn đoán: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Viêm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phổi</a:t>
            </a:r>
            <a:endParaRPr lang="en-US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Người bệnh tỉnh, tiếp xúc tốt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9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9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Nhịp</a:t>
            </a: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27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100 </a:t>
            </a:r>
            <a:r>
              <a:rPr lang="en-US" sz="19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9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huyết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110/70mmHg;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38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C,  Sp02 90%.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 lệnh: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NB </a:t>
            </a:r>
            <a:r>
              <a:rPr lang="en-US" sz="19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19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tabLst>
                <a:tab pos="465138" algn="l"/>
              </a:tabLst>
            </a:pPr>
            <a:r>
              <a:rPr lang="vi-VN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	Tiến hành kỹ thuật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oxy 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 người bệnh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TÌNH HUỐNG LÂM SÀNG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53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789423"/>
              </p:ext>
            </p:extLst>
          </p:nvPr>
        </p:nvGraphicFramePr>
        <p:xfrm>
          <a:off x="8467" y="742950"/>
          <a:ext cx="9144000" cy="4343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61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2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NB ở </a:t>
                      </a: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tư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thế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thích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hợp</a:t>
                      </a:r>
                      <a:endParaRPr lang="en-US" sz="18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Nới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rộng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áo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nếu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cần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).</a:t>
                      </a:r>
                    </a:p>
                    <a:p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Hút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đờm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dãi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nếu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cần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-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Vệ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sinh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mũi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bằng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nước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muối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18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Đổ nước cất vào bình làm ẩm, nối  bình làm ẩm với hệ thống cung cấp oxy và ống thông 2 đường.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Mở van kiểm tra hoạt động của hệ thống 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ô</a:t>
                      </a:r>
                      <a:r>
                        <a:rPr lang="vi-VN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xy (cho đầu dẫn vào cốc nước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hoặc</a:t>
                      </a:r>
                      <a:r>
                        <a:rPr lang="vi-VN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quan sát bình làm ẩm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</a:t>
                      </a:r>
                      <a:r>
                        <a:rPr lang="vi-VN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sủi bọt). </a:t>
                      </a:r>
                      <a:endParaRPr lang="en-US" sz="18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Điều chỉnh lưu lượng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ô</a:t>
                      </a:r>
                      <a:r>
                        <a:rPr lang="vi-VN" sz="1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xy theo y  lệnh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Đưa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ống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thông</a:t>
                      </a:r>
                      <a:r>
                        <a:rPr lang="vi-VN" sz="1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 đường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ôxy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vào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lỗ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mũi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vi-VN" sz="1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NB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đúng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vi-VN" sz="1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KT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Cố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định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ống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thông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lên</a:t>
                      </a:r>
                      <a:r>
                        <a:rPr lang="vi-VN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đỉnh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đầu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hoặc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dưới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cằm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vi-VN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NB</a:t>
                      </a:r>
                      <a:endParaRPr lang="en-US" sz="18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Đánh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giá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tình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trạng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vi-VN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NB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sau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khi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thở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ôxy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hỏi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vi-VN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NB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đếm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nhịp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thở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quan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sát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môi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đầu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chi</a:t>
                      </a:r>
                      <a:r>
                        <a:rPr lang="vi-VN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...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lang="vi-VN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endParaRPr lang="en-US" sz="18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Giúp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NB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về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tư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thế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thoải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mái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Đánh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giá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NB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sau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khi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thực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hiện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KT.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Dặn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người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bệnh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điều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cần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thiết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Theo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dõi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NB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hệ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thống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ôxy</a:t>
                      </a:r>
                      <a:r>
                        <a:rPr lang="en-US" sz="1800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18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Thu </a:t>
                      </a: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dọn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dụng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cụ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Rửa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tay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Ghi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phiếu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chăm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sóc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điều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dưỡng</a:t>
                      </a:r>
                      <a:endParaRPr lang="en-US" sz="18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KT CHO NB THỞ OXY ỐNG THÔNG 2 ĐƯỜNG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451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0" y="685800"/>
            <a:ext cx="9144000" cy="514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1200150"/>
            <a:ext cx="8382000" cy="3543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2" algn="just">
              <a:spcBef>
                <a:spcPct val="20000"/>
              </a:spcBef>
              <a:buFont typeface="Wingdings" pitchFamily="2" charset="2"/>
              <a:buChar char="ü"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1143000"/>
            <a:ext cx="86868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1143000"/>
            <a:ext cx="8686800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706261"/>
            <a:ext cx="8991600" cy="42862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sz="60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86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1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1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</a:t>
            </a:r>
            <a:endParaRPr lang="en-US" sz="112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KỸ </a:t>
            </a:r>
            <a:r>
              <a:rPr lang="en-US" sz="1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THUẬT </a:t>
            </a:r>
            <a:r>
              <a:rPr lang="vi-VN" sz="1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 </a:t>
            </a:r>
            <a:r>
              <a:rPr lang="vi-VN" sz="1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NGƯỜI </a:t>
            </a:r>
            <a:r>
              <a:rPr lang="vi-VN" sz="1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BỆNH</a:t>
            </a:r>
            <a:r>
              <a:rPr lang="en-US" sz="11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THỞ </a:t>
            </a:r>
            <a:r>
              <a:rPr lang="en-US" sz="1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OXY</a:t>
            </a:r>
          </a:p>
          <a:p>
            <a:endParaRPr lang="en-US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</a:t>
            </a:r>
          </a:p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	      </a:t>
            </a:r>
          </a:p>
          <a:p>
            <a:endParaRPr lang="en-US" sz="35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sz="35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3500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</a:t>
            </a:r>
          </a:p>
          <a:p>
            <a:r>
              <a:rPr lang="en-US" sz="3500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		                            </a:t>
            </a:r>
          </a:p>
          <a:p>
            <a:r>
              <a:rPr lang="en-US" sz="3500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                        		</a:t>
            </a:r>
            <a:r>
              <a:rPr lang="en-US" sz="6200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endParaRPr lang="en-US" sz="6200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6200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r>
              <a:rPr lang="en-US" sz="62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</a:t>
            </a:r>
          </a:p>
          <a:p>
            <a:r>
              <a:rPr lang="en-US" sz="6200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r>
              <a:rPr lang="en-US" sz="62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</a:t>
            </a:r>
            <a:r>
              <a:rPr lang="en-US" sz="6200" b="1" dirty="0" err="1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Bộ</a:t>
            </a:r>
            <a:r>
              <a:rPr lang="en-US" sz="62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200" b="1" dirty="0" err="1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môn</a:t>
            </a:r>
            <a:r>
              <a:rPr lang="en-US" sz="6200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200" b="1" dirty="0" err="1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Điều</a:t>
            </a:r>
            <a:r>
              <a:rPr lang="en-US" sz="6200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200" b="1" dirty="0" err="1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dưỡng</a:t>
            </a:r>
            <a:endParaRPr lang="en-US" sz="62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TRƯỜNG CAO ĐẲNG Y TẾ BẠCH MAI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GHI PHIẾU CHĂM SÓC</a:t>
            </a:r>
          </a:p>
        </p:txBody>
      </p:sp>
      <p:pic>
        <p:nvPicPr>
          <p:cNvPr id="102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86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90562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918181"/>
              </p:ext>
            </p:extLst>
          </p:nvPr>
        </p:nvGraphicFramePr>
        <p:xfrm>
          <a:off x="76200" y="1809750"/>
          <a:ext cx="8915399" cy="33496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7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21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5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NGÀY/ THÁNG</a:t>
                      </a:r>
                      <a:endParaRPr lang="en-US" sz="1800" b="1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DIỄN BIẾN</a:t>
                      </a:r>
                      <a:endParaRPr lang="en-US" sz="1800" b="1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vi-VN" sz="1800" b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Ử TRÍ CHĂM SÓC/ ĐÁNH GIÁ</a:t>
                      </a:r>
                      <a:endParaRPr lang="en-US" sz="1800" b="1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KÝ TÊN</a:t>
                      </a:r>
                      <a:endParaRPr lang="en-US" sz="1800" b="1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14h00ngày 23/10/</a:t>
                      </a:r>
                      <a:r>
                        <a:rPr lang="vi-VN" sz="20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en-US" sz="20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Người bệnh tỉnh, tiếp xúc 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chậm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xạm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niêm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mạc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nhợt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nhịp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thở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27l/p,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mạch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100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phút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Sp02 90%.</a:t>
                      </a:r>
                      <a:r>
                        <a:rPr lang="vi-VN" sz="20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Thực hiện y lệnh 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NB 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thở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oxy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gọng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kính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lít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phút</a:t>
                      </a:r>
                      <a:endParaRPr lang="en-US" sz="2000" baseline="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Sau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khi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thở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oxy 30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phút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 NB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đỡ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khó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thở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nhịp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thở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22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phút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Sp02 94%,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mạch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90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 </a:t>
                      </a:r>
                      <a:r>
                        <a:rPr lang="en-US" sz="2000" baseline="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phút</a:t>
                      </a:r>
                      <a:r>
                        <a:rPr lang="en-US" sz="2000" baseline="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vi-VN" sz="20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Người bệnh hợp tác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Trong và sau khi thực hiện không xảy ra tai biến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Lan</a:t>
                      </a:r>
                      <a:endParaRPr lang="en-US" sz="20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742950"/>
            <a:ext cx="914400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Họ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tên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người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bệnh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NGUYỄN VĂN A     </a:t>
            </a: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Sinh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năm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en-US" sz="2000" dirty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 1957               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Nam/ </a:t>
            </a: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Nữ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Nam</a:t>
            </a:r>
            <a:endParaRPr lang="en-U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giường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48         </a:t>
            </a: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Phòng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4             	</a:t>
            </a: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Khoa:Hô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hấp</a:t>
            </a:r>
            <a:endParaRPr lang="en-U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000" dirty="0" err="1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Chẩn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đoán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Viêm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phổi</a:t>
            </a:r>
            <a:endParaRPr lang="vi-VN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548641"/>
            <a:ext cx="9144000" cy="4594859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KỸ THUẬT CHO NGƯỜI BỆNH THỞ OXY BẰNG MẶT NẠ ĐƠN GIẢN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TRƯỜNG CAO ĐẲNG Y TẾ BẠCH MAI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378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40080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TÌNH </a:t>
            </a:r>
            <a:r>
              <a:rPr lang="en-U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HUỐNG LÂM SÀNG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590550"/>
            <a:ext cx="9067800" cy="4552950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Ễ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VĂN A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inh năm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19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48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	P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hòng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	;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Hô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hấp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Chẩn đoán: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Viêm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phổi</a:t>
            </a:r>
            <a:endParaRPr lang="en-US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Người bệnh tỉnh, tiếp xúc tốt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xạm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niêm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mac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nhợt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nhịp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29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120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Sp02 88%.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vi-VN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Y lệnh: 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oxy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nạ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giản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19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19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30000"/>
              </a:lnSpc>
              <a:buAutoNum type="arabicPeriod"/>
              <a:tabLst>
                <a:tab pos="342900" algn="l"/>
                <a:tab pos="514350" algn="l"/>
              </a:tabLst>
            </a:pP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huẩn bị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NB 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 thực hiện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KT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oxy?</a:t>
            </a:r>
            <a:endParaRPr lang="en-US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30000"/>
              </a:lnSpc>
              <a:buAutoNum type="arabicPeriod"/>
              <a:tabLst>
                <a:tab pos="342900" algn="l"/>
                <a:tab pos="514350" algn="l"/>
              </a:tabLst>
            </a:pP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huẩn bị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ĐD, DC 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 hợp để thực hiện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KT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oxy?</a:t>
            </a:r>
            <a:endParaRPr lang="vi-VN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  <a:tabLst>
                <a:tab pos="465138" algn="l"/>
              </a:tabLst>
            </a:pP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	Tiến hành kỹ thuật </a:t>
            </a:r>
            <a:r>
              <a:rPr lang="en-US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oxy 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 người bệnh </a:t>
            </a:r>
            <a:r>
              <a:rPr lang="en-US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vi-VN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6667" y="0"/>
            <a:ext cx="677333" cy="6400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58369" cy="6400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30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711054"/>
              </p:ext>
            </p:extLst>
          </p:nvPr>
        </p:nvGraphicFramePr>
        <p:xfrm>
          <a:off x="0" y="819150"/>
          <a:ext cx="9144000" cy="43243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61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2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NB ở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tư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thế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thích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hợp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Nới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rộng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áo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nếu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cần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).</a:t>
                      </a:r>
                    </a:p>
                    <a:p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Hút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đờm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dãi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nếu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cần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-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Vệ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sinh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mũi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bằng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nước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muối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Đổ nước cất vào bình làm ẩm, nối  bình làm ẩm với hệ thống cung cấp oxy và ống thông 2 đường.</a:t>
                      </a:r>
                      <a:endParaRPr lang="en-US" sz="1800" b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Mở van kiểm tra hoạt động của hệ thống </a:t>
                      </a:r>
                      <a:r>
                        <a:rPr lang="en-US" sz="1800" b="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ô</a:t>
                      </a:r>
                      <a:r>
                        <a:rPr lang="vi-VN" sz="1800" b="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xy (cho đầu dẫn vào cốc nước </a:t>
                      </a:r>
                      <a:r>
                        <a:rPr lang="en-US" sz="1800" b="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hoặc</a:t>
                      </a:r>
                      <a:r>
                        <a:rPr lang="vi-VN" sz="1800" b="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quan sát bình làm ẩm</a:t>
                      </a:r>
                      <a:r>
                        <a:rPr lang="en-US" sz="1800" b="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</a:t>
                      </a:r>
                      <a:r>
                        <a:rPr lang="vi-VN" sz="1800" b="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sủi bọt). </a:t>
                      </a:r>
                      <a:endParaRPr lang="en-US" sz="1800" b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Điều chỉnh lưu lượng </a:t>
                      </a: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ô</a:t>
                      </a:r>
                      <a:r>
                        <a:rPr lang="vi-VN" sz="1800" b="0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xy theo y  lệnh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Đặt</a:t>
                      </a:r>
                      <a:r>
                        <a:rPr lang="en-US" sz="1800" b="0" kern="1200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mặt</a:t>
                      </a:r>
                      <a:r>
                        <a:rPr lang="en-US" sz="1800" b="0" kern="1200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nạ</a:t>
                      </a:r>
                      <a:r>
                        <a:rPr lang="en-US" sz="1800" b="0" kern="1200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vào</a:t>
                      </a:r>
                      <a:r>
                        <a:rPr lang="en-US" sz="1800" b="0" kern="1200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mũi</a:t>
                      </a:r>
                      <a:r>
                        <a:rPr lang="en-US" sz="1800" b="0" kern="1200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và</a:t>
                      </a:r>
                      <a:r>
                        <a:rPr lang="en-US" sz="1800" b="0" kern="1200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miệng</a:t>
                      </a:r>
                      <a:r>
                        <a:rPr lang="en-US" sz="1800" b="0" kern="1200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của</a:t>
                      </a:r>
                      <a:r>
                        <a:rPr lang="en-US" sz="1800" b="0" kern="1200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người</a:t>
                      </a:r>
                      <a:r>
                        <a:rPr lang="en-US" sz="1800" b="0" kern="1200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bệnh</a:t>
                      </a:r>
                      <a:r>
                        <a:rPr lang="en-US" sz="1800" b="0" kern="1200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theo</a:t>
                      </a:r>
                      <a:r>
                        <a:rPr lang="en-US" sz="1800" b="0" kern="1200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đúng</a:t>
                      </a:r>
                      <a:r>
                        <a:rPr lang="en-US" sz="1800" b="0" kern="1200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KT</a:t>
                      </a: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Dùng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dây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cố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định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mặt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nạ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đúng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kỹ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thuật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Đánh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giá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tình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trạng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vi-VN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NB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sau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khi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thở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ôxy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hỏi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vi-VN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NB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đếm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nhịp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thở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quan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sát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môi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đầu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chi</a:t>
                      </a:r>
                      <a:r>
                        <a:rPr lang="vi-VN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...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lang="vi-VN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en-US" sz="1800" kern="1200" baseline="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Giúp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NB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về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tư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thế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thoải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mái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Đánh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giá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NB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sau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khi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thực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hiện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KT.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Dặn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người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bệnh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điều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cần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thiết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Theo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dõi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NB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hệ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thống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ôxy</a:t>
                      </a:r>
                      <a:r>
                        <a:rPr lang="en-US" sz="1800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Thu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dọn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dụng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cụ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Rửa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tay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Ghi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phiếu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chăm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sóc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điều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dưỡng</a:t>
                      </a:r>
                      <a:endParaRPr lang="en-US" sz="18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KT CHO NB THỞ OXY QUA MASK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451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548641"/>
            <a:ext cx="9144000" cy="4594859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KỸ THUẬT CHO NGƯỜI BỆNH THỞ OXY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VIDEO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378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95275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xmlns="" id="{767EFAE3-B397-4C1A-A3AE-C981E26D5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131886"/>
              </p:ext>
            </p:extLst>
          </p:nvPr>
        </p:nvGraphicFramePr>
        <p:xfrm>
          <a:off x="76200" y="707390"/>
          <a:ext cx="8991600" cy="445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148447446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38451444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4177434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3754369283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/>
                        <a:t>TAI BIẾN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/>
                        <a:t>DẤU HIỆU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/>
                        <a:t>DỰ PHÒNG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/>
                        <a:t>XỬ TRÍ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069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vi-VN" sz="20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Ngộ </a:t>
                      </a:r>
                      <a:r>
                        <a:rPr lang="vi-VN" sz="20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độc oxy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Ho. đau sau xương ức, buồn nôn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Đảm bảo đủ nồng độ và thời gian thở oxy theo y lệnh</a:t>
                      </a:r>
                    </a:p>
                    <a:p>
                      <a:r>
                        <a:rPr lang="vi-VN" sz="20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 dõi NB trong quá khi thở oxy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 bác sĩ</a:t>
                      </a:r>
                    </a:p>
                    <a:p>
                      <a:r>
                        <a:rPr lang="vi-VN" sz="20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Phối hợp xử trí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471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vi-VN" sz="20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Xẹp </a:t>
                      </a:r>
                      <a:r>
                        <a:rPr lang="vi-VN" sz="20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phổi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 thở, đau tức ngực, ho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Đảm bảo đủ nồng độ và thời gian thở oxy theo y lệnh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 bác sĩ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Nới lỏng quần áo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 NB tư thế đầu </a:t>
                      </a:r>
                      <a:r>
                        <a:rPr lang="vi-VN" sz="20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046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vi-VN" sz="20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Giảm </a:t>
                      </a:r>
                      <a:r>
                        <a:rPr lang="vi-VN" sz="20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 khí do oxy (NB COPD)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 </a:t>
                      </a:r>
                      <a:r>
                        <a:rPr lang="vi-VN" sz="20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thở chậm và yếu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Đảm bảo đủ nồng độ thở oxy theo y lệnh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 bác sĩ và phối hợp xử trí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8290264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TAI BIẾN, DỰ PHÒNG VÀ XỬ TRÍ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320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95275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xmlns="" id="{767EFAE3-B397-4C1A-A3AE-C981E26D5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762918"/>
              </p:ext>
            </p:extLst>
          </p:nvPr>
        </p:nvGraphicFramePr>
        <p:xfrm>
          <a:off x="76201" y="819150"/>
          <a:ext cx="8995832" cy="405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xmlns="" val="148447446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3845144400"/>
                    </a:ext>
                  </a:extLst>
                </a:gridCol>
                <a:gridCol w="2632075">
                  <a:extLst>
                    <a:ext uri="{9D8B030D-6E8A-4147-A177-3AD203B41FA5}">
                      <a16:colId xmlns:a16="http://schemas.microsoft.com/office/drawing/2014/main" xmlns="" val="2417743403"/>
                    </a:ext>
                  </a:extLst>
                </a:gridCol>
                <a:gridCol w="2248958">
                  <a:extLst>
                    <a:ext uri="{9D8B030D-6E8A-4147-A177-3AD203B41FA5}">
                      <a16:colId xmlns:a16="http://schemas.microsoft.com/office/drawing/2014/main" xmlns="" val="3754369283"/>
                    </a:ext>
                  </a:extLst>
                </a:gridCol>
              </a:tblGrid>
              <a:tr h="667445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/>
                        <a:t>TAI BIẾN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/>
                        <a:t>DẤU HIỆU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/>
                        <a:t>DỰ PHÒNG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/>
                        <a:t>XỬ TRÍ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0693823"/>
                  </a:ext>
                </a:extLst>
              </a:tr>
              <a:tr h="1866254">
                <a:tc>
                  <a:txBody>
                    <a:bodyPr/>
                    <a:lstStyle/>
                    <a:p>
                      <a:r>
                        <a:rPr lang="vi-VN" sz="2000" dirty="0">
                          <a:solidFill>
                            <a:srgbClr val="000099"/>
                          </a:solidFill>
                        </a:rPr>
                        <a:t>Bội nhiễm</a:t>
                      </a:r>
                      <a:endParaRPr lang="en-US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solidFill>
                            <a:srgbClr val="000099"/>
                          </a:solidFill>
                        </a:rPr>
                        <a:t>Ho, sốt, khó thở</a:t>
                      </a:r>
                      <a:endParaRPr lang="en-US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solidFill>
                            <a:srgbClr val="000099"/>
                          </a:solidFill>
                        </a:rPr>
                        <a:t>Đảm bảo đủ nước làm ẩm</a:t>
                      </a:r>
                    </a:p>
                    <a:p>
                      <a:r>
                        <a:rPr lang="vi-VN" sz="2000" dirty="0">
                          <a:solidFill>
                            <a:srgbClr val="000099"/>
                          </a:solidFill>
                        </a:rPr>
                        <a:t>Đảm bảo chất lượng của nước làm ẩm oxy</a:t>
                      </a:r>
                      <a:endParaRPr lang="en-US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solidFill>
                            <a:srgbClr val="000099"/>
                          </a:solidFill>
                        </a:rPr>
                        <a:t>Báo bác sĩ</a:t>
                      </a:r>
                    </a:p>
                    <a:p>
                      <a:r>
                        <a:rPr lang="vi-VN" sz="2000" dirty="0">
                          <a:solidFill>
                            <a:srgbClr val="000099"/>
                          </a:solidFill>
                        </a:rPr>
                        <a:t>Thay đổi tư thế NB</a:t>
                      </a:r>
                    </a:p>
                    <a:p>
                      <a:r>
                        <a:rPr lang="vi-VN" sz="2000" dirty="0">
                          <a:solidFill>
                            <a:srgbClr val="000099"/>
                          </a:solidFill>
                        </a:rPr>
                        <a:t>Thực hiện y lệnh</a:t>
                      </a:r>
                      <a:endParaRPr lang="en-US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4719568"/>
                  </a:ext>
                </a:extLst>
              </a:tr>
              <a:tr h="1516331">
                <a:tc>
                  <a:txBody>
                    <a:bodyPr/>
                    <a:lstStyle/>
                    <a:p>
                      <a:r>
                        <a:rPr lang="vi-VN" sz="2000" dirty="0">
                          <a:solidFill>
                            <a:srgbClr val="000099"/>
                          </a:solidFill>
                        </a:rPr>
                        <a:t>Bệnh lý võng mạc ở trẻ sơ sinh non tháng</a:t>
                      </a:r>
                      <a:endParaRPr lang="en-US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solidFill>
                            <a:srgbClr val="000099"/>
                          </a:solidFill>
                        </a:rPr>
                        <a:t>Tổn thương võng mạc, xơ hóa võng mạc.</a:t>
                      </a:r>
                      <a:endParaRPr lang="en-US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>
                          <a:solidFill>
                            <a:srgbClr val="000099"/>
                          </a:solidFill>
                        </a:rPr>
                        <a:t>Đảm bảo đủ nồng độ và thời gian thở oxy theo y lệnh</a:t>
                      </a:r>
                      <a:endParaRPr lang="en-US" sz="2000" dirty="0">
                        <a:solidFill>
                          <a:srgbClr val="000099"/>
                        </a:solidFill>
                      </a:endParaRPr>
                    </a:p>
                    <a:p>
                      <a:endParaRPr lang="en-US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>
                          <a:solidFill>
                            <a:srgbClr val="000099"/>
                          </a:solidFill>
                        </a:rPr>
                        <a:t>Báo bác sĩ và phối hợp xử trí</a:t>
                      </a:r>
                      <a:endParaRPr lang="en-US" sz="2000" dirty="0">
                        <a:solidFill>
                          <a:srgbClr val="000099"/>
                        </a:solidFill>
                      </a:endParaRPr>
                    </a:p>
                    <a:p>
                      <a:endParaRPr lang="en-US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0468118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TAI BIẾN, DỰ PHÒNG VÀ XỬ TRÍ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760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95275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895350"/>
            <a:ext cx="8458200" cy="4114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liều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oxy.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ẩm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ôxy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NB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endParaRPr lang="en-US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mũi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xuyên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dõi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ôxy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ôxy</a:t>
            </a:r>
            <a:endParaRPr lang="en-US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ôxy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thất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bại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gắng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thiện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tái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 LƯU Ý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971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800100"/>
            <a:ext cx="9144000" cy="4343400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</a:pPr>
            <a:endParaRPr lang="en-US" sz="4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CHIA 3 NHÓM THỰC TẬP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TIẾN HÀNH KỸ THUẬT CÁC BƯỚC THEO BẢNG KIỂM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sz="2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vi-VN" sz="2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YÊU CẦU THỰC TẬP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311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TRƯỜNG CAO ĐẲNG Y TẾ BẠCH MAI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628650"/>
            <a:ext cx="8458200" cy="4286250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85800"/>
            <a:ext cx="9144000" cy="514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1200150"/>
            <a:ext cx="8382000" cy="3543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2" algn="just">
              <a:spcBef>
                <a:spcPct val="20000"/>
              </a:spcBef>
              <a:buFont typeface="Wingdings" pitchFamily="2" charset="2"/>
              <a:buChar char="ü"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1143000"/>
            <a:ext cx="86868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1143000"/>
            <a:ext cx="8686800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72" y="800100"/>
            <a:ext cx="90678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>
            <a:noAutofit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Trình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bày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được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khái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niệm và các triệu chứng thiếu oxy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vi-VN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Trình bày được các trường hợp áp dụng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tắc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KT </a:t>
            </a:r>
            <a:r>
              <a:rPr lang="en-U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oxy 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oxy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được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các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tai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biê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́</a:t>
            </a:r>
            <a:r>
              <a:rPr lang="vi-VN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n, </a:t>
            </a:r>
            <a:r>
              <a:rPr lang="en-U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biện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dự </a:t>
            </a:r>
            <a:r>
              <a:rPr lang="vi-VN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phòng và xử trí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thực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hiện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KT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oxy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Chuẩn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bị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được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NB, ĐD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DC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đầy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chu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đáo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khoa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học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đê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̉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tiến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hành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KT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người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bệnh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oxy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Tiến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hành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đúng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đầy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các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bước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QTKT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oxy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tình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huống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lâm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sàng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tôn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trọng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tính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cá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biệt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từng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ca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bệnh</a:t>
            </a:r>
            <a:endParaRPr lang="en-US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ân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tôn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NB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vi-VN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toàn.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khả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phối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nhóm.</a:t>
            </a:r>
            <a:endParaRPr lang="en-US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2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HỌC TẬP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9075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548641"/>
            <a:ext cx="9144000" cy="4594859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971550"/>
            <a:ext cx="8229600" cy="3352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SzPts val="3200"/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  <a:p>
            <a:pPr algn="ctr">
              <a:lnSpc>
                <a:spcPct val="150000"/>
              </a:lnSpc>
              <a:buSzPts val="3200"/>
            </a:pP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ôxy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SzPts val="3200"/>
              <a:buFont typeface="Wingdings" panose="05000000000000000000" pitchFamily="2" charset="2"/>
              <a:buChar char="§"/>
            </a:pPr>
            <a:endParaRPr lang="en-US" sz="32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KHÁI NIỆM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015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548641"/>
            <a:ext cx="9144000" cy="4594859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895350"/>
            <a:ext cx="4267200" cy="3352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indent="4000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oxy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biện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nồng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oxy (Fi02)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nồng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oxy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(&gt; 21%)</a:t>
            </a:r>
          </a:p>
          <a:p>
            <a:pPr indent="4000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(Fi02: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Tỷ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lệ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% (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nồng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 oxy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098" name="Picture 2" descr="C:\Users\VN-Pro\Desktop\oxyg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00150"/>
            <a:ext cx="4349864" cy="28956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KHÁI NIỆM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182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548641"/>
            <a:ext cx="9144000" cy="4594859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chứng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oxy?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TRIỆU CHỨNG THIẾU OXY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3782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666750"/>
            <a:ext cx="8991600" cy="4514850"/>
          </a:xfrm>
        </p:spPr>
        <p:txBody>
          <a:bodyPr>
            <a:noAutofit/>
          </a:bodyPr>
          <a:lstStyle/>
          <a:p>
            <a:pPr marL="400050" lvl="0" indent="-400050" algn="l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Lo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âu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bồn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chồn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hốt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hoảng</a:t>
            </a:r>
            <a:endParaRPr lang="en-US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00050" lvl="0" indent="-400050" algn="l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Hô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hấp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co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thắt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hõm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ức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co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thắt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hô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hấp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00050" lvl="0" indent="-400050" algn="l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Tim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nhịp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loạn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nhịp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ngực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huyết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00050" lvl="0" indent="-400050" algn="l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Thần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lẫn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lộn</a:t>
            </a:r>
            <a:endParaRPr lang="en-US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00050" lvl="0" indent="-400050" algn="l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mờ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mắt</a:t>
            </a:r>
            <a:endParaRPr lang="en-US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00050" lvl="0" indent="-400050" algn="l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chi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tái</a:t>
            </a:r>
            <a:endParaRPr lang="en-US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00050" lvl="0" indent="-400050" algn="l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SpO2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(&lt;95%)</a:t>
            </a:r>
          </a:p>
          <a:p>
            <a:pPr marL="400050" lvl="0" indent="-400050" algn="l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Hô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hấp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đảo</a:t>
            </a:r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ngược</a:t>
            </a:r>
            <a:endParaRPr lang="en-US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endParaRPr lang="vi-VN" sz="2400" dirty="0">
              <a:solidFill>
                <a:srgbClr val="000099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AutoShape 4" descr="Káº¿t quáº£ hÃ¬nh áº£nh cho tráº» bá» sá»©t mÃ´i há» hÃ m áº¿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TRIỆU CHỨNG THIẾU OXY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245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548641"/>
            <a:ext cx="9144000" cy="4594859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vi-VN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Hãy </a:t>
            </a:r>
            <a:r>
              <a:rPr lang="vi-VN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kể các trường hợp áp dụng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oxy?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ÁP DỤNG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378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10700</TotalTime>
  <Words>2094</Words>
  <Application>Microsoft Office PowerPoint</Application>
  <PresentationFormat>On-screen Show (16:9)</PresentationFormat>
  <Paragraphs>425</Paragraphs>
  <Slides>39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TRƯỜNG CAO ĐẲNG Y TẾ BẠCH MAI</vt:lpstr>
      <vt:lpstr>PowerPoint Presentation</vt:lpstr>
      <vt:lpstr>PowerPoint Presentation</vt:lpstr>
      <vt:lpstr>MỤC TIÊU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PHIẾU CHĂM SÓC</vt:lpstr>
      <vt:lpstr>PowerPoint Presentation</vt:lpstr>
      <vt:lpstr>TÌNH HUỐNG LÂM SÀNG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TRƯỜNG CAO ĐẲNG Y TẾ BẠCH MAI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CAO ĐẲNG Y TẾ BẠCH MAI Bộ môn Điều dưỡng</dc:title>
  <dc:creator>Windows User</dc:creator>
  <cp:lastModifiedBy>Windows User</cp:lastModifiedBy>
  <cp:revision>727</cp:revision>
  <dcterms:created xsi:type="dcterms:W3CDTF">2019-04-06T12:56:00Z</dcterms:created>
  <dcterms:modified xsi:type="dcterms:W3CDTF">2020-10-23T04:08:18Z</dcterms:modified>
</cp:coreProperties>
</file>